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2.xml" ContentType="application/vnd.openxmlformats-officedocument.presentationml.notesSlide+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1169" r:id="rId3"/>
    <p:sldId id="1164" r:id="rId4"/>
    <p:sldId id="1079" r:id="rId5"/>
    <p:sldId id="1159" r:id="rId6"/>
    <p:sldId id="1162" r:id="rId7"/>
    <p:sldId id="1165" r:id="rId8"/>
    <p:sldId id="1083" r:id="rId9"/>
    <p:sldId id="1167" r:id="rId10"/>
    <p:sldId id="1175" r:id="rId11"/>
    <p:sldId id="1176" r:id="rId12"/>
    <p:sldId id="1101" r:id="rId13"/>
    <p:sldId id="1170" r:id="rId14"/>
    <p:sldId id="1171" r:id="rId15"/>
    <p:sldId id="1161" r:id="rId16"/>
    <p:sldId id="1172" r:id="rId17"/>
    <p:sldId id="1173" r:id="rId18"/>
    <p:sldId id="1174" r:id="rId19"/>
    <p:sldId id="1114" r:id="rId20"/>
    <p:sldId id="1106" r:id="rId21"/>
    <p:sldId id="1111" r:id="rId22"/>
    <p:sldId id="1095" r:id="rId23"/>
  </p:sldIdLst>
  <p:sldSz cx="9144000" cy="6858000" type="screen4x3"/>
  <p:notesSz cx="9928225" cy="6797675"/>
  <p:custDataLst>
    <p:tags r:id="rId26"/>
  </p:custDataLst>
  <p:defaultTextStyle>
    <a:defPPr>
      <a:defRPr lang="en-US"/>
    </a:defPPr>
    <a:lvl1pPr algn="l" rtl="0" fontAlgn="base">
      <a:spcBef>
        <a:spcPct val="50000"/>
      </a:spcBef>
      <a:spcAft>
        <a:spcPct val="0"/>
      </a:spcAft>
      <a:buChar char="•"/>
      <a:defRPr sz="1300" kern="1200">
        <a:solidFill>
          <a:schemeClr val="tx1"/>
        </a:solidFill>
        <a:latin typeface="Trebuchet MS" pitchFamily="34" charset="0"/>
        <a:ea typeface="+mn-ea"/>
        <a:cs typeface="Times New Roman" charset="0"/>
      </a:defRPr>
    </a:lvl1pPr>
    <a:lvl2pPr marL="457200" algn="l" rtl="0" fontAlgn="base">
      <a:spcBef>
        <a:spcPct val="50000"/>
      </a:spcBef>
      <a:spcAft>
        <a:spcPct val="0"/>
      </a:spcAft>
      <a:buChar char="•"/>
      <a:defRPr sz="1300" kern="1200">
        <a:solidFill>
          <a:schemeClr val="tx1"/>
        </a:solidFill>
        <a:latin typeface="Trebuchet MS" pitchFamily="34" charset="0"/>
        <a:ea typeface="+mn-ea"/>
        <a:cs typeface="Times New Roman" charset="0"/>
      </a:defRPr>
    </a:lvl2pPr>
    <a:lvl3pPr marL="914400" algn="l" rtl="0" fontAlgn="base">
      <a:spcBef>
        <a:spcPct val="50000"/>
      </a:spcBef>
      <a:spcAft>
        <a:spcPct val="0"/>
      </a:spcAft>
      <a:buChar char="•"/>
      <a:defRPr sz="1300" kern="1200">
        <a:solidFill>
          <a:schemeClr val="tx1"/>
        </a:solidFill>
        <a:latin typeface="Trebuchet MS" pitchFamily="34" charset="0"/>
        <a:ea typeface="+mn-ea"/>
        <a:cs typeface="Times New Roman" charset="0"/>
      </a:defRPr>
    </a:lvl3pPr>
    <a:lvl4pPr marL="1371600" algn="l" rtl="0" fontAlgn="base">
      <a:spcBef>
        <a:spcPct val="50000"/>
      </a:spcBef>
      <a:spcAft>
        <a:spcPct val="0"/>
      </a:spcAft>
      <a:buChar char="•"/>
      <a:defRPr sz="1300" kern="1200">
        <a:solidFill>
          <a:schemeClr val="tx1"/>
        </a:solidFill>
        <a:latin typeface="Trebuchet MS" pitchFamily="34" charset="0"/>
        <a:ea typeface="+mn-ea"/>
        <a:cs typeface="Times New Roman" charset="0"/>
      </a:defRPr>
    </a:lvl4pPr>
    <a:lvl5pPr marL="1828800" algn="l" rtl="0" fontAlgn="base">
      <a:spcBef>
        <a:spcPct val="50000"/>
      </a:spcBef>
      <a:spcAft>
        <a:spcPct val="0"/>
      </a:spcAft>
      <a:buChar char="•"/>
      <a:defRPr sz="1300" kern="1200">
        <a:solidFill>
          <a:schemeClr val="tx1"/>
        </a:solidFill>
        <a:latin typeface="Trebuchet MS" pitchFamily="34" charset="0"/>
        <a:ea typeface="+mn-ea"/>
        <a:cs typeface="Times New Roman" charset="0"/>
      </a:defRPr>
    </a:lvl5pPr>
    <a:lvl6pPr marL="2286000" algn="l" defTabSz="914400" rtl="0" eaLnBrk="1" latinLnBrk="0" hangingPunct="1">
      <a:defRPr sz="1300" kern="1200">
        <a:solidFill>
          <a:schemeClr val="tx1"/>
        </a:solidFill>
        <a:latin typeface="Trebuchet MS" pitchFamily="34" charset="0"/>
        <a:ea typeface="+mn-ea"/>
        <a:cs typeface="Times New Roman" charset="0"/>
      </a:defRPr>
    </a:lvl6pPr>
    <a:lvl7pPr marL="2743200" algn="l" defTabSz="914400" rtl="0" eaLnBrk="1" latinLnBrk="0" hangingPunct="1">
      <a:defRPr sz="1300" kern="1200">
        <a:solidFill>
          <a:schemeClr val="tx1"/>
        </a:solidFill>
        <a:latin typeface="Trebuchet MS" pitchFamily="34" charset="0"/>
        <a:ea typeface="+mn-ea"/>
        <a:cs typeface="Times New Roman" charset="0"/>
      </a:defRPr>
    </a:lvl7pPr>
    <a:lvl8pPr marL="3200400" algn="l" defTabSz="914400" rtl="0" eaLnBrk="1" latinLnBrk="0" hangingPunct="1">
      <a:defRPr sz="1300" kern="1200">
        <a:solidFill>
          <a:schemeClr val="tx1"/>
        </a:solidFill>
        <a:latin typeface="Trebuchet MS" pitchFamily="34" charset="0"/>
        <a:ea typeface="+mn-ea"/>
        <a:cs typeface="Times New Roman" charset="0"/>
      </a:defRPr>
    </a:lvl8pPr>
    <a:lvl9pPr marL="3657600" algn="l" defTabSz="914400" rtl="0" eaLnBrk="1" latinLnBrk="0" hangingPunct="1">
      <a:defRPr sz="1300" kern="1200">
        <a:solidFill>
          <a:schemeClr val="tx1"/>
        </a:solidFill>
        <a:latin typeface="Trebuchet MS" pitchFamily="34" charset="0"/>
        <a:ea typeface="+mn-ea"/>
        <a:cs typeface="Times New Roman" charset="0"/>
      </a:defRPr>
    </a:lvl9pPr>
  </p:defaultTextStyle>
  <p:extLst>
    <p:ext uri="{EFAFB233-063F-42B5-8137-9DF3F51BA10A}">
      <p15:sldGuideLst xmlns:p15="http://schemas.microsoft.com/office/powerpoint/2012/main">
        <p15:guide id="1" orient="horz" pos="754">
          <p15:clr>
            <a:srgbClr val="A4A3A4"/>
          </p15:clr>
        </p15:guide>
        <p15:guide id="2" pos="791">
          <p15:clr>
            <a:srgbClr val="A4A3A4"/>
          </p15:clr>
        </p15:guide>
        <p15:guide id="3" pos="3419">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D6E3BC"/>
    <a:srgbClr val="CCCCFF"/>
    <a:srgbClr val="FFFFCC"/>
    <a:srgbClr val="FBE6CB"/>
    <a:srgbClr val="FFFF99"/>
    <a:srgbClr val="97A680"/>
    <a:srgbClr val="FF9900"/>
    <a:srgbClr val="6698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7535" autoAdjust="0"/>
    <p:restoredTop sz="95097" autoAdjust="0"/>
  </p:normalViewPr>
  <p:slideViewPr>
    <p:cSldViewPr snapToGrid="0">
      <p:cViewPr>
        <p:scale>
          <a:sx n="75" d="100"/>
          <a:sy n="75" d="100"/>
        </p:scale>
        <p:origin x="542" y="67"/>
      </p:cViewPr>
      <p:guideLst>
        <p:guide orient="horz" pos="754"/>
        <p:guide pos="791"/>
        <p:guide pos="3419"/>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1" d="100"/>
          <a:sy n="81" d="100"/>
        </p:scale>
        <p:origin x="437" y="53"/>
      </p:cViewPr>
      <p:guideLst>
        <p:guide orient="horz" pos="2141"/>
        <p:guide pos="31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3" y="0"/>
            <a:ext cx="4302981" cy="339884"/>
          </a:xfrm>
          <a:prstGeom prst="rect">
            <a:avLst/>
          </a:prstGeom>
          <a:noFill/>
          <a:ln w="9525">
            <a:noFill/>
            <a:miter lim="800000"/>
            <a:headEnd/>
            <a:tailEnd/>
          </a:ln>
          <a:effectLst/>
        </p:spPr>
        <p:txBody>
          <a:bodyPr vert="horz" wrap="square" lIns="90864" tIns="45432" rIns="90864" bIns="45432" numCol="1" anchor="t" anchorCtr="0" compatLnSpc="1">
            <a:prstTxWarp prst="textNoShape">
              <a:avLst/>
            </a:prstTxWarp>
          </a:bodyPr>
          <a:lstStyle>
            <a:lvl1pPr defTabSz="908613">
              <a:spcBef>
                <a:spcPct val="0"/>
              </a:spcBef>
              <a:buFontTx/>
              <a:buNone/>
              <a:defRPr sz="1200">
                <a:latin typeface="Times New Roman" charset="0"/>
              </a:defRPr>
            </a:lvl1pPr>
          </a:lstStyle>
          <a:p>
            <a:endParaRPr lang="en-US" dirty="0"/>
          </a:p>
        </p:txBody>
      </p:sp>
      <p:sp>
        <p:nvSpPr>
          <p:cNvPr id="10243" name="Rectangle 3"/>
          <p:cNvSpPr>
            <a:spLocks noGrp="1" noChangeArrowheads="1"/>
          </p:cNvSpPr>
          <p:nvPr>
            <p:ph type="dt" sz="quarter" idx="1"/>
          </p:nvPr>
        </p:nvSpPr>
        <p:spPr bwMode="auto">
          <a:xfrm>
            <a:off x="5625245" y="0"/>
            <a:ext cx="4302980" cy="339884"/>
          </a:xfrm>
          <a:prstGeom prst="rect">
            <a:avLst/>
          </a:prstGeom>
          <a:noFill/>
          <a:ln w="9525">
            <a:noFill/>
            <a:miter lim="800000"/>
            <a:headEnd/>
            <a:tailEnd/>
          </a:ln>
          <a:effectLst/>
        </p:spPr>
        <p:txBody>
          <a:bodyPr vert="horz" wrap="square" lIns="90864" tIns="45432" rIns="90864" bIns="45432" numCol="1" anchor="t" anchorCtr="0" compatLnSpc="1">
            <a:prstTxWarp prst="textNoShape">
              <a:avLst/>
            </a:prstTxWarp>
          </a:bodyPr>
          <a:lstStyle>
            <a:lvl1pPr algn="r" defTabSz="908613">
              <a:spcBef>
                <a:spcPct val="0"/>
              </a:spcBef>
              <a:buFontTx/>
              <a:buNone/>
              <a:defRPr sz="1200">
                <a:latin typeface="Times New Roman" charset="0"/>
              </a:defRPr>
            </a:lvl1pPr>
          </a:lstStyle>
          <a:p>
            <a:endParaRPr lang="en-US" dirty="0"/>
          </a:p>
        </p:txBody>
      </p:sp>
      <p:sp>
        <p:nvSpPr>
          <p:cNvPr id="10244" name="Rectangle 4"/>
          <p:cNvSpPr>
            <a:spLocks noGrp="1" noChangeArrowheads="1"/>
          </p:cNvSpPr>
          <p:nvPr>
            <p:ph type="ftr" sz="quarter" idx="2"/>
          </p:nvPr>
        </p:nvSpPr>
        <p:spPr bwMode="auto">
          <a:xfrm>
            <a:off x="3" y="6457791"/>
            <a:ext cx="4302981" cy="339884"/>
          </a:xfrm>
          <a:prstGeom prst="rect">
            <a:avLst/>
          </a:prstGeom>
          <a:noFill/>
          <a:ln w="9525">
            <a:noFill/>
            <a:miter lim="800000"/>
            <a:headEnd/>
            <a:tailEnd/>
          </a:ln>
          <a:effectLst/>
        </p:spPr>
        <p:txBody>
          <a:bodyPr vert="horz" wrap="square" lIns="90864" tIns="45432" rIns="90864" bIns="45432" numCol="1" anchor="b" anchorCtr="0" compatLnSpc="1">
            <a:prstTxWarp prst="textNoShape">
              <a:avLst/>
            </a:prstTxWarp>
          </a:bodyPr>
          <a:lstStyle>
            <a:lvl1pPr defTabSz="908613">
              <a:spcBef>
                <a:spcPct val="0"/>
              </a:spcBef>
              <a:buFontTx/>
              <a:buNone/>
              <a:defRPr sz="1200">
                <a:latin typeface="Times New Roman" charset="0"/>
              </a:defRPr>
            </a:lvl1pPr>
          </a:lstStyle>
          <a:p>
            <a:endParaRPr lang="en-US" dirty="0"/>
          </a:p>
        </p:txBody>
      </p:sp>
      <p:sp>
        <p:nvSpPr>
          <p:cNvPr id="10245" name="Rectangle 5"/>
          <p:cNvSpPr>
            <a:spLocks noGrp="1" noChangeArrowheads="1"/>
          </p:cNvSpPr>
          <p:nvPr>
            <p:ph type="sldNum" sz="quarter" idx="3"/>
          </p:nvPr>
        </p:nvSpPr>
        <p:spPr bwMode="auto">
          <a:xfrm>
            <a:off x="5625245" y="6457791"/>
            <a:ext cx="4302980" cy="339884"/>
          </a:xfrm>
          <a:prstGeom prst="rect">
            <a:avLst/>
          </a:prstGeom>
          <a:noFill/>
          <a:ln w="9525">
            <a:noFill/>
            <a:miter lim="800000"/>
            <a:headEnd/>
            <a:tailEnd/>
          </a:ln>
          <a:effectLst/>
        </p:spPr>
        <p:txBody>
          <a:bodyPr vert="horz" wrap="square" lIns="90864" tIns="45432" rIns="90864" bIns="45432" numCol="1" anchor="b" anchorCtr="0" compatLnSpc="1">
            <a:prstTxWarp prst="textNoShape">
              <a:avLst/>
            </a:prstTxWarp>
          </a:bodyPr>
          <a:lstStyle>
            <a:lvl1pPr algn="r" defTabSz="908613">
              <a:spcBef>
                <a:spcPct val="0"/>
              </a:spcBef>
              <a:buFontTx/>
              <a:buNone/>
              <a:defRPr sz="1200">
                <a:latin typeface="Times New Roman" charset="0"/>
              </a:defRPr>
            </a:lvl1pPr>
          </a:lstStyle>
          <a:p>
            <a:fld id="{79954D3E-1F28-4F56-8321-FE27ADAEBF7B}" type="slidenum">
              <a:rPr lang="en-US"/>
              <a:pPr/>
              <a:t>‹#›</a:t>
            </a:fld>
            <a:endParaRPr lang="en-US" dirty="0"/>
          </a:p>
        </p:txBody>
      </p:sp>
    </p:spTree>
    <p:extLst>
      <p:ext uri="{BB962C8B-B14F-4D97-AF65-F5344CB8AC3E}">
        <p14:creationId xmlns:p14="http://schemas.microsoft.com/office/powerpoint/2010/main" val="3386797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3" y="0"/>
            <a:ext cx="4302981" cy="339884"/>
          </a:xfrm>
          <a:prstGeom prst="rect">
            <a:avLst/>
          </a:prstGeom>
          <a:noFill/>
          <a:ln w="9525">
            <a:noFill/>
            <a:miter lim="800000"/>
            <a:headEnd/>
            <a:tailEnd/>
          </a:ln>
          <a:effectLst/>
        </p:spPr>
        <p:txBody>
          <a:bodyPr vert="horz" wrap="square" lIns="90864" tIns="45432" rIns="90864" bIns="45432" numCol="1" anchor="t" anchorCtr="0" compatLnSpc="1">
            <a:prstTxWarp prst="textNoShape">
              <a:avLst/>
            </a:prstTxWarp>
          </a:bodyPr>
          <a:lstStyle>
            <a:lvl1pPr defTabSz="908613">
              <a:spcBef>
                <a:spcPct val="0"/>
              </a:spcBef>
              <a:buFontTx/>
              <a:buNone/>
              <a:defRPr sz="1200">
                <a:latin typeface="Times New Roman" charset="0"/>
              </a:defRPr>
            </a:lvl1pPr>
          </a:lstStyle>
          <a:p>
            <a:endParaRPr lang="en-US" dirty="0"/>
          </a:p>
        </p:txBody>
      </p:sp>
      <p:sp>
        <p:nvSpPr>
          <p:cNvPr id="5123" name="Rectangle 3"/>
          <p:cNvSpPr>
            <a:spLocks noGrp="1" noChangeArrowheads="1"/>
          </p:cNvSpPr>
          <p:nvPr>
            <p:ph type="dt" idx="1"/>
          </p:nvPr>
        </p:nvSpPr>
        <p:spPr bwMode="auto">
          <a:xfrm>
            <a:off x="5625245" y="0"/>
            <a:ext cx="4302980" cy="339884"/>
          </a:xfrm>
          <a:prstGeom prst="rect">
            <a:avLst/>
          </a:prstGeom>
          <a:noFill/>
          <a:ln w="9525">
            <a:noFill/>
            <a:miter lim="800000"/>
            <a:headEnd/>
            <a:tailEnd/>
          </a:ln>
          <a:effectLst/>
        </p:spPr>
        <p:txBody>
          <a:bodyPr vert="horz" wrap="square" lIns="90864" tIns="45432" rIns="90864" bIns="45432" numCol="1" anchor="t" anchorCtr="0" compatLnSpc="1">
            <a:prstTxWarp prst="textNoShape">
              <a:avLst/>
            </a:prstTxWarp>
          </a:bodyPr>
          <a:lstStyle>
            <a:lvl1pPr algn="r" defTabSz="908613">
              <a:spcBef>
                <a:spcPct val="0"/>
              </a:spcBef>
              <a:buFontTx/>
              <a:buNone/>
              <a:defRPr sz="1200">
                <a:latin typeface="Times New Roman" charset="0"/>
              </a:defRPr>
            </a:lvl1pPr>
          </a:lstStyle>
          <a:p>
            <a:endParaRPr lang="en-US" dirty="0"/>
          </a:p>
        </p:txBody>
      </p:sp>
      <p:sp>
        <p:nvSpPr>
          <p:cNvPr id="5125" name="Rectangle 5"/>
          <p:cNvSpPr>
            <a:spLocks noGrp="1" noChangeArrowheads="1"/>
          </p:cNvSpPr>
          <p:nvPr>
            <p:ph type="body" sz="quarter" idx="3"/>
          </p:nvPr>
        </p:nvSpPr>
        <p:spPr bwMode="auto">
          <a:xfrm>
            <a:off x="1322263" y="3228896"/>
            <a:ext cx="7283707" cy="3058954"/>
          </a:xfrm>
          <a:prstGeom prst="rect">
            <a:avLst/>
          </a:prstGeom>
          <a:noFill/>
          <a:ln w="9525">
            <a:noFill/>
            <a:miter lim="800000"/>
            <a:headEnd/>
            <a:tailEnd/>
          </a:ln>
          <a:effectLst/>
        </p:spPr>
        <p:txBody>
          <a:bodyPr vert="horz" wrap="square" lIns="90864" tIns="45432" rIns="90864" bIns="4543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3" y="6457791"/>
            <a:ext cx="4302981" cy="339884"/>
          </a:xfrm>
          <a:prstGeom prst="rect">
            <a:avLst/>
          </a:prstGeom>
          <a:noFill/>
          <a:ln w="9525">
            <a:noFill/>
            <a:miter lim="800000"/>
            <a:headEnd/>
            <a:tailEnd/>
          </a:ln>
          <a:effectLst/>
        </p:spPr>
        <p:txBody>
          <a:bodyPr vert="horz" wrap="square" lIns="90864" tIns="45432" rIns="90864" bIns="45432" numCol="1" anchor="b" anchorCtr="0" compatLnSpc="1">
            <a:prstTxWarp prst="textNoShape">
              <a:avLst/>
            </a:prstTxWarp>
          </a:bodyPr>
          <a:lstStyle>
            <a:lvl1pPr defTabSz="908613">
              <a:spcBef>
                <a:spcPct val="0"/>
              </a:spcBef>
              <a:buFontTx/>
              <a:buNone/>
              <a:defRPr sz="1200">
                <a:latin typeface="Times New Roman" charset="0"/>
              </a:defRPr>
            </a:lvl1pPr>
          </a:lstStyle>
          <a:p>
            <a:endParaRPr lang="en-US" dirty="0"/>
          </a:p>
        </p:txBody>
      </p:sp>
      <p:sp>
        <p:nvSpPr>
          <p:cNvPr id="5127" name="Rectangle 7"/>
          <p:cNvSpPr>
            <a:spLocks noGrp="1" noChangeArrowheads="1"/>
          </p:cNvSpPr>
          <p:nvPr>
            <p:ph type="sldNum" sz="quarter" idx="5"/>
          </p:nvPr>
        </p:nvSpPr>
        <p:spPr bwMode="auto">
          <a:xfrm>
            <a:off x="5625245" y="6457791"/>
            <a:ext cx="4302980" cy="339884"/>
          </a:xfrm>
          <a:prstGeom prst="rect">
            <a:avLst/>
          </a:prstGeom>
          <a:noFill/>
          <a:ln w="9525">
            <a:noFill/>
            <a:miter lim="800000"/>
            <a:headEnd/>
            <a:tailEnd/>
          </a:ln>
          <a:effectLst/>
        </p:spPr>
        <p:txBody>
          <a:bodyPr vert="horz" wrap="square" lIns="90864" tIns="45432" rIns="90864" bIns="45432" numCol="1" anchor="b" anchorCtr="0" compatLnSpc="1">
            <a:prstTxWarp prst="textNoShape">
              <a:avLst/>
            </a:prstTxWarp>
          </a:bodyPr>
          <a:lstStyle>
            <a:lvl1pPr algn="r" defTabSz="908613">
              <a:spcBef>
                <a:spcPct val="0"/>
              </a:spcBef>
              <a:buFontTx/>
              <a:buNone/>
              <a:defRPr sz="1200">
                <a:latin typeface="Times New Roman" charset="0"/>
              </a:defRPr>
            </a:lvl1pPr>
          </a:lstStyle>
          <a:p>
            <a:fld id="{8E74EE4E-A2F5-4B36-8B42-966F8860C376}" type="slidenum">
              <a:rPr lang="en-US"/>
              <a:pPr/>
              <a:t>‹#›</a:t>
            </a:fld>
            <a:endParaRPr lang="en-US" dirty="0"/>
          </a:p>
        </p:txBody>
      </p:sp>
      <p:sp>
        <p:nvSpPr>
          <p:cNvPr id="2" name="Slide Image Placeholder 1"/>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2830" tIns="46415" rIns="92830" bIns="46415" rtlCol="0" anchor="ctr"/>
          <a:lstStyle/>
          <a:p>
            <a:endParaRPr lang="en-US" dirty="0"/>
          </a:p>
        </p:txBody>
      </p:sp>
    </p:spTree>
    <p:extLst>
      <p:ext uri="{BB962C8B-B14F-4D97-AF65-F5344CB8AC3E}">
        <p14:creationId xmlns:p14="http://schemas.microsoft.com/office/powerpoint/2010/main" val="26128917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charset="0"/>
        <a:ea typeface="+mn-ea"/>
        <a:cs typeface="+mn-cs"/>
      </a:defRPr>
    </a:lvl1pPr>
    <a:lvl2pPr marL="457200" algn="l" rtl="0" fontAlgn="base">
      <a:spcBef>
        <a:spcPct val="30000"/>
      </a:spcBef>
      <a:spcAft>
        <a:spcPct val="0"/>
      </a:spcAft>
      <a:defRPr sz="1200" kern="1200">
        <a:solidFill>
          <a:schemeClr val="tx1"/>
        </a:solidFill>
        <a:latin typeface="Times New Roman" charset="0"/>
        <a:ea typeface="+mn-ea"/>
        <a:cs typeface="+mn-cs"/>
      </a:defRPr>
    </a:lvl2pPr>
    <a:lvl3pPr marL="914400" algn="l" rtl="0" fontAlgn="base">
      <a:spcBef>
        <a:spcPct val="30000"/>
      </a:spcBef>
      <a:spcAft>
        <a:spcPct val="0"/>
      </a:spcAft>
      <a:defRPr sz="1200" kern="1200">
        <a:solidFill>
          <a:schemeClr val="tx1"/>
        </a:solidFill>
        <a:latin typeface="Times New Roman" charset="0"/>
        <a:ea typeface="+mn-ea"/>
        <a:cs typeface="+mn-cs"/>
      </a:defRPr>
    </a:lvl3pPr>
    <a:lvl4pPr marL="1371600" algn="l" rtl="0" fontAlgn="base">
      <a:spcBef>
        <a:spcPct val="30000"/>
      </a:spcBef>
      <a:spcAft>
        <a:spcPct val="0"/>
      </a:spcAft>
      <a:defRPr sz="1200" kern="1200">
        <a:solidFill>
          <a:schemeClr val="tx1"/>
        </a:solidFill>
        <a:latin typeface="Times New Roman" charset="0"/>
        <a:ea typeface="+mn-ea"/>
        <a:cs typeface="+mn-cs"/>
      </a:defRPr>
    </a:lvl4pPr>
    <a:lvl5pPr marL="1828800" algn="l" rtl="0" fontAlgn="base">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63900" y="509588"/>
            <a:ext cx="3400425" cy="2551112"/>
          </a:xfrm>
          <a:prstGeom prst="rect">
            <a:avLst/>
          </a:prstGeo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74EE4E-A2F5-4B36-8B42-966F8860C376}" type="slidenum">
              <a:rPr lang="en-US" smtClean="0"/>
              <a:pPr/>
              <a:t>1</a:t>
            </a:fld>
            <a:endParaRPr lang="en-US" dirty="0"/>
          </a:p>
        </p:txBody>
      </p:sp>
    </p:spTree>
    <p:extLst>
      <p:ext uri="{BB962C8B-B14F-4D97-AF65-F5344CB8AC3E}">
        <p14:creationId xmlns:p14="http://schemas.microsoft.com/office/powerpoint/2010/main" val="3140308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63900" y="509588"/>
            <a:ext cx="3400425" cy="2551112"/>
          </a:xfrm>
          <a:prstGeom prst="rect">
            <a:avLst/>
          </a:prstGeo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74EE4E-A2F5-4B36-8B42-966F8860C376}" type="slidenum">
              <a:rPr lang="en-US" smtClean="0"/>
              <a:pPr/>
              <a:t>21</a:t>
            </a:fld>
            <a:endParaRPr lang="en-US" dirty="0"/>
          </a:p>
        </p:txBody>
      </p:sp>
    </p:spTree>
    <p:extLst>
      <p:ext uri="{BB962C8B-B14F-4D97-AF65-F5344CB8AC3E}">
        <p14:creationId xmlns:p14="http://schemas.microsoft.com/office/powerpoint/2010/main" val="1071807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473" name="Rectangle 1425"/>
          <p:cNvSpPr>
            <a:spLocks noChangeArrowheads="1"/>
          </p:cNvSpPr>
          <p:nvPr userDrawn="1"/>
        </p:nvSpPr>
        <p:spPr bwMode="auto">
          <a:xfrm>
            <a:off x="0" y="0"/>
            <a:ext cx="9144000" cy="2506663"/>
          </a:xfrm>
          <a:prstGeom prst="rect">
            <a:avLst/>
          </a:prstGeom>
          <a:solidFill>
            <a:srgbClr val="014C6D"/>
          </a:solidFill>
          <a:ln w="9525">
            <a:noFill/>
            <a:miter lim="800000"/>
            <a:headEnd/>
            <a:tailEnd/>
          </a:ln>
          <a:effectLst/>
        </p:spPr>
        <p:txBody>
          <a:bodyPr/>
          <a:lstStyle/>
          <a:p>
            <a:endParaRPr lang="en-US" dirty="0"/>
          </a:p>
        </p:txBody>
      </p:sp>
      <p:sp>
        <p:nvSpPr>
          <p:cNvPr id="3728" name="Rectangle 1680"/>
          <p:cNvSpPr>
            <a:spLocks noChangeArrowheads="1"/>
          </p:cNvSpPr>
          <p:nvPr userDrawn="1"/>
        </p:nvSpPr>
        <p:spPr bwMode="auto">
          <a:xfrm>
            <a:off x="0" y="6669088"/>
            <a:ext cx="9144000" cy="200025"/>
          </a:xfrm>
          <a:prstGeom prst="rect">
            <a:avLst/>
          </a:prstGeom>
          <a:solidFill>
            <a:srgbClr val="00783C"/>
          </a:solidFill>
          <a:ln w="9525">
            <a:noFill/>
            <a:miter lim="800000"/>
            <a:headEnd/>
            <a:tailEnd/>
          </a:ln>
          <a:effectLst/>
        </p:spPr>
        <p:txBody>
          <a:bodyPr wrap="none" anchor="ctr"/>
          <a:lstStyle/>
          <a:p>
            <a:endParaRPr lang="en-US" dirty="0"/>
          </a:p>
        </p:txBody>
      </p:sp>
      <p:sp>
        <p:nvSpPr>
          <p:cNvPr id="3082" name="Rectangle 1034"/>
          <p:cNvSpPr>
            <a:spLocks noChangeArrowheads="1"/>
          </p:cNvSpPr>
          <p:nvPr userDrawn="1"/>
        </p:nvSpPr>
        <p:spPr bwMode="auto">
          <a:xfrm>
            <a:off x="236538" y="-9525"/>
            <a:ext cx="8912225" cy="3776663"/>
          </a:xfrm>
          <a:prstGeom prst="rect">
            <a:avLst/>
          </a:prstGeom>
          <a:noFill/>
          <a:ln w="9525">
            <a:noFill/>
            <a:miter lim="800000"/>
            <a:headEnd/>
            <a:tailEnd/>
          </a:ln>
        </p:spPr>
        <p:txBody>
          <a:bodyPr/>
          <a:lstStyle/>
          <a:p>
            <a:endParaRPr lang="en-US" dirty="0"/>
          </a:p>
        </p:txBody>
      </p:sp>
      <p:sp>
        <p:nvSpPr>
          <p:cNvPr id="3134" name="Line 1086"/>
          <p:cNvSpPr>
            <a:spLocks noChangeShapeType="1"/>
          </p:cNvSpPr>
          <p:nvPr userDrawn="1"/>
        </p:nvSpPr>
        <p:spPr bwMode="auto">
          <a:xfrm>
            <a:off x="484188" y="617538"/>
            <a:ext cx="1587" cy="1587"/>
          </a:xfrm>
          <a:prstGeom prst="line">
            <a:avLst/>
          </a:prstGeom>
          <a:noFill/>
          <a:ln w="9525">
            <a:noFill/>
            <a:round/>
            <a:headEnd/>
            <a:tailEnd/>
          </a:ln>
        </p:spPr>
        <p:txBody>
          <a:bodyPr/>
          <a:lstStyle/>
          <a:p>
            <a:endParaRPr lang="en-US" dirty="0"/>
          </a:p>
        </p:txBody>
      </p:sp>
      <p:sp>
        <p:nvSpPr>
          <p:cNvPr id="3135" name="Line 1087"/>
          <p:cNvSpPr>
            <a:spLocks noChangeShapeType="1"/>
          </p:cNvSpPr>
          <p:nvPr userDrawn="1"/>
        </p:nvSpPr>
        <p:spPr bwMode="auto">
          <a:xfrm>
            <a:off x="484188" y="617538"/>
            <a:ext cx="1587" cy="1587"/>
          </a:xfrm>
          <a:prstGeom prst="line">
            <a:avLst/>
          </a:prstGeom>
          <a:noFill/>
          <a:ln w="9525">
            <a:noFill/>
            <a:round/>
            <a:headEnd/>
            <a:tailEnd/>
          </a:ln>
        </p:spPr>
        <p:txBody>
          <a:bodyPr/>
          <a:lstStyle/>
          <a:p>
            <a:endParaRPr lang="en-US" dirty="0"/>
          </a:p>
        </p:txBody>
      </p:sp>
      <p:sp>
        <p:nvSpPr>
          <p:cNvPr id="3136" name="Rectangle 1088"/>
          <p:cNvSpPr>
            <a:spLocks noChangeArrowheads="1"/>
          </p:cNvSpPr>
          <p:nvPr userDrawn="1"/>
        </p:nvSpPr>
        <p:spPr bwMode="auto">
          <a:xfrm>
            <a:off x="484188" y="617538"/>
            <a:ext cx="1587" cy="1587"/>
          </a:xfrm>
          <a:prstGeom prst="rect">
            <a:avLst/>
          </a:prstGeom>
          <a:solidFill>
            <a:srgbClr val="000000"/>
          </a:solidFill>
          <a:ln w="9525">
            <a:noFill/>
            <a:miter lim="800000"/>
            <a:headEnd/>
            <a:tailEnd/>
          </a:ln>
        </p:spPr>
        <p:txBody>
          <a:bodyPr/>
          <a:lstStyle/>
          <a:p>
            <a:endParaRPr lang="en-US" dirty="0"/>
          </a:p>
        </p:txBody>
      </p:sp>
      <p:sp>
        <p:nvSpPr>
          <p:cNvPr id="3137" name="Rectangle 1089"/>
          <p:cNvSpPr>
            <a:spLocks noChangeArrowheads="1"/>
          </p:cNvSpPr>
          <p:nvPr userDrawn="1"/>
        </p:nvSpPr>
        <p:spPr bwMode="auto">
          <a:xfrm>
            <a:off x="484188" y="617538"/>
            <a:ext cx="1587" cy="1587"/>
          </a:xfrm>
          <a:prstGeom prst="rect">
            <a:avLst/>
          </a:prstGeom>
          <a:noFill/>
          <a:ln w="9525">
            <a:noFill/>
            <a:miter lim="800000"/>
            <a:headEnd/>
            <a:tailEnd/>
          </a:ln>
        </p:spPr>
        <p:txBody>
          <a:bodyPr/>
          <a:lstStyle/>
          <a:p>
            <a:endParaRPr lang="en-US" dirty="0"/>
          </a:p>
        </p:txBody>
      </p:sp>
      <p:sp>
        <p:nvSpPr>
          <p:cNvPr id="3146" name="Freeform 1098"/>
          <p:cNvSpPr>
            <a:spLocks/>
          </p:cNvSpPr>
          <p:nvPr userDrawn="1"/>
        </p:nvSpPr>
        <p:spPr bwMode="auto">
          <a:xfrm>
            <a:off x="487363" y="617538"/>
            <a:ext cx="3175" cy="1587"/>
          </a:xfrm>
          <a:custGeom>
            <a:avLst/>
            <a:gdLst/>
            <a:ahLst/>
            <a:cxnLst>
              <a:cxn ang="0">
                <a:pos x="0" y="0"/>
              </a:cxn>
              <a:cxn ang="0">
                <a:pos x="2" y="0"/>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2" y="0"/>
              </a:cxn>
              <a:cxn ang="0">
                <a:pos x="2" y="0"/>
              </a:cxn>
              <a:cxn ang="0">
                <a:pos x="2" y="0"/>
              </a:cxn>
              <a:cxn ang="0">
                <a:pos x="0" y="0"/>
              </a:cxn>
              <a:cxn ang="0">
                <a:pos x="0" y="0"/>
              </a:cxn>
              <a:cxn ang="0">
                <a:pos x="0" y="0"/>
              </a:cxn>
            </a:cxnLst>
            <a:rect l="0" t="0" r="r" b="b"/>
            <a:pathLst>
              <a:path w="2">
                <a:moveTo>
                  <a:pt x="0" y="0"/>
                </a:moveTo>
                <a:lnTo>
                  <a:pt x="2" y="0"/>
                </a:lnTo>
                <a:lnTo>
                  <a:pt x="2"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2" y="0"/>
                </a:lnTo>
                <a:lnTo>
                  <a:pt x="2" y="0"/>
                </a:lnTo>
                <a:lnTo>
                  <a:pt x="2" y="0"/>
                </a:lnTo>
                <a:lnTo>
                  <a:pt x="0" y="0"/>
                </a:lnTo>
                <a:lnTo>
                  <a:pt x="0" y="0"/>
                </a:lnTo>
                <a:lnTo>
                  <a:pt x="0" y="0"/>
                </a:lnTo>
              </a:path>
            </a:pathLst>
          </a:custGeom>
          <a:noFill/>
          <a:ln w="9525">
            <a:noFill/>
            <a:round/>
            <a:headEnd/>
            <a:tailEnd/>
          </a:ln>
        </p:spPr>
        <p:txBody>
          <a:bodyPr/>
          <a:lstStyle/>
          <a:p>
            <a:endParaRPr lang="en-US" dirty="0"/>
          </a:p>
        </p:txBody>
      </p:sp>
      <p:sp>
        <p:nvSpPr>
          <p:cNvPr id="3163" name="Freeform 1115"/>
          <p:cNvSpPr>
            <a:spLocks/>
          </p:cNvSpPr>
          <p:nvPr userDrawn="1"/>
        </p:nvSpPr>
        <p:spPr bwMode="auto">
          <a:xfrm>
            <a:off x="458788" y="473075"/>
            <a:ext cx="3175" cy="3175"/>
          </a:xfrm>
          <a:custGeom>
            <a:avLst/>
            <a:gdLst/>
            <a:ahLst/>
            <a:cxnLst>
              <a:cxn ang="0">
                <a:pos x="0" y="2"/>
              </a:cxn>
              <a:cxn ang="0">
                <a:pos x="0" y="2"/>
              </a:cxn>
              <a:cxn ang="0">
                <a:pos x="0" y="2"/>
              </a:cxn>
              <a:cxn ang="0">
                <a:pos x="0" y="2"/>
              </a:cxn>
              <a:cxn ang="0">
                <a:pos x="0" y="2"/>
              </a:cxn>
              <a:cxn ang="0">
                <a:pos x="0" y="2"/>
              </a:cxn>
              <a:cxn ang="0">
                <a:pos x="2" y="2"/>
              </a:cxn>
              <a:cxn ang="0">
                <a:pos x="2" y="2"/>
              </a:cxn>
              <a:cxn ang="0">
                <a:pos x="2" y="0"/>
              </a:cxn>
              <a:cxn ang="0">
                <a:pos x="0" y="2"/>
              </a:cxn>
              <a:cxn ang="0">
                <a:pos x="0" y="2"/>
              </a:cxn>
              <a:cxn ang="0">
                <a:pos x="0" y="2"/>
              </a:cxn>
              <a:cxn ang="0">
                <a:pos x="0" y="2"/>
              </a:cxn>
              <a:cxn ang="0">
                <a:pos x="0" y="2"/>
              </a:cxn>
              <a:cxn ang="0">
                <a:pos x="2" y="2"/>
              </a:cxn>
              <a:cxn ang="0">
                <a:pos x="2" y="2"/>
              </a:cxn>
              <a:cxn ang="0">
                <a:pos x="2" y="2"/>
              </a:cxn>
              <a:cxn ang="0">
                <a:pos x="2" y="2"/>
              </a:cxn>
              <a:cxn ang="0">
                <a:pos x="2" y="2"/>
              </a:cxn>
              <a:cxn ang="0">
                <a:pos x="2" y="2"/>
              </a:cxn>
              <a:cxn ang="0">
                <a:pos x="0" y="2"/>
              </a:cxn>
              <a:cxn ang="0">
                <a:pos x="0" y="2"/>
              </a:cxn>
              <a:cxn ang="0">
                <a:pos x="0" y="2"/>
              </a:cxn>
              <a:cxn ang="0">
                <a:pos x="0" y="2"/>
              </a:cxn>
              <a:cxn ang="0">
                <a:pos x="0" y="2"/>
              </a:cxn>
              <a:cxn ang="0">
                <a:pos x="0" y="2"/>
              </a:cxn>
              <a:cxn ang="0">
                <a:pos x="0" y="2"/>
              </a:cxn>
              <a:cxn ang="0">
                <a:pos x="2" y="2"/>
              </a:cxn>
              <a:cxn ang="0">
                <a:pos x="0" y="2"/>
              </a:cxn>
              <a:cxn ang="0">
                <a:pos x="2" y="2"/>
              </a:cxn>
              <a:cxn ang="0">
                <a:pos x="2" y="2"/>
              </a:cxn>
              <a:cxn ang="0">
                <a:pos x="2" y="2"/>
              </a:cxn>
              <a:cxn ang="0">
                <a:pos x="0" y="2"/>
              </a:cxn>
              <a:cxn ang="0">
                <a:pos x="0" y="2"/>
              </a:cxn>
            </a:cxnLst>
            <a:rect l="0" t="0" r="r" b="b"/>
            <a:pathLst>
              <a:path w="2" h="2">
                <a:moveTo>
                  <a:pt x="0" y="2"/>
                </a:move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2" y="2"/>
                </a:lnTo>
                <a:lnTo>
                  <a:pt x="2" y="2"/>
                </a:lnTo>
                <a:lnTo>
                  <a:pt x="2" y="2"/>
                </a:lnTo>
                <a:lnTo>
                  <a:pt x="2" y="0"/>
                </a:ln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2" y="2"/>
                </a:lnTo>
                <a:lnTo>
                  <a:pt x="2" y="2"/>
                </a:lnTo>
                <a:lnTo>
                  <a:pt x="2" y="2"/>
                </a:lnTo>
                <a:lnTo>
                  <a:pt x="2" y="2"/>
                </a:lnTo>
                <a:lnTo>
                  <a:pt x="2" y="2"/>
                </a:lnTo>
                <a:lnTo>
                  <a:pt x="2" y="2"/>
                </a:lnTo>
                <a:lnTo>
                  <a:pt x="2" y="2"/>
                </a:lnTo>
                <a:lnTo>
                  <a:pt x="0" y="2"/>
                </a:lnTo>
                <a:lnTo>
                  <a:pt x="2" y="2"/>
                </a:lnTo>
                <a:lnTo>
                  <a:pt x="2"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0" y="2"/>
                </a:lnTo>
                <a:lnTo>
                  <a:pt x="2" y="2"/>
                </a:lnTo>
                <a:lnTo>
                  <a:pt x="2" y="2"/>
                </a:lnTo>
                <a:lnTo>
                  <a:pt x="2" y="2"/>
                </a:lnTo>
                <a:lnTo>
                  <a:pt x="2" y="2"/>
                </a:lnTo>
                <a:lnTo>
                  <a:pt x="2" y="2"/>
                </a:lnTo>
                <a:lnTo>
                  <a:pt x="2" y="2"/>
                </a:lnTo>
                <a:lnTo>
                  <a:pt x="2" y="2"/>
                </a:lnTo>
                <a:lnTo>
                  <a:pt x="0" y="2"/>
                </a:lnTo>
                <a:lnTo>
                  <a:pt x="0" y="2"/>
                </a:lnTo>
                <a:lnTo>
                  <a:pt x="0" y="2"/>
                </a:lnTo>
                <a:lnTo>
                  <a:pt x="0" y="2"/>
                </a:lnTo>
              </a:path>
            </a:pathLst>
          </a:custGeom>
          <a:noFill/>
          <a:ln w="9525">
            <a:noFill/>
            <a:round/>
            <a:headEnd/>
            <a:tailEnd/>
          </a:ln>
        </p:spPr>
        <p:txBody>
          <a:bodyPr/>
          <a:lstStyle/>
          <a:p>
            <a:endParaRPr lang="en-US" dirty="0"/>
          </a:p>
        </p:txBody>
      </p:sp>
      <p:sp>
        <p:nvSpPr>
          <p:cNvPr id="3168" name="Freeform 1120"/>
          <p:cNvSpPr>
            <a:spLocks/>
          </p:cNvSpPr>
          <p:nvPr userDrawn="1"/>
        </p:nvSpPr>
        <p:spPr bwMode="auto">
          <a:xfrm>
            <a:off x="458788" y="463550"/>
            <a:ext cx="3175" cy="3175"/>
          </a:xfrm>
          <a:custGeom>
            <a:avLst/>
            <a:gdLst/>
            <a:ahLst/>
            <a:cxnLst>
              <a:cxn ang="0">
                <a:pos x="0" y="0"/>
              </a:cxn>
              <a:cxn ang="0">
                <a:pos x="0" y="2"/>
              </a:cxn>
              <a:cxn ang="0">
                <a:pos x="0" y="2"/>
              </a:cxn>
              <a:cxn ang="0">
                <a:pos x="0" y="2"/>
              </a:cxn>
              <a:cxn ang="0">
                <a:pos x="2" y="2"/>
              </a:cxn>
              <a:cxn ang="0">
                <a:pos x="2" y="0"/>
              </a:cxn>
              <a:cxn ang="0">
                <a:pos x="2" y="0"/>
              </a:cxn>
              <a:cxn ang="0">
                <a:pos x="2" y="0"/>
              </a:cxn>
              <a:cxn ang="0">
                <a:pos x="0" y="0"/>
              </a:cxn>
              <a:cxn ang="0">
                <a:pos x="0" y="2"/>
              </a:cxn>
              <a:cxn ang="0">
                <a:pos x="0" y="2"/>
              </a:cxn>
              <a:cxn ang="0">
                <a:pos x="2" y="0"/>
              </a:cxn>
              <a:cxn ang="0">
                <a:pos x="2" y="0"/>
              </a:cxn>
              <a:cxn ang="0">
                <a:pos x="2" y="0"/>
              </a:cxn>
              <a:cxn ang="0">
                <a:pos x="2" y="2"/>
              </a:cxn>
              <a:cxn ang="0">
                <a:pos x="0" y="2"/>
              </a:cxn>
              <a:cxn ang="0">
                <a:pos x="0" y="2"/>
              </a:cxn>
              <a:cxn ang="0">
                <a:pos x="0" y="2"/>
              </a:cxn>
              <a:cxn ang="0">
                <a:pos x="0" y="2"/>
              </a:cxn>
              <a:cxn ang="0">
                <a:pos x="0" y="2"/>
              </a:cxn>
              <a:cxn ang="0">
                <a:pos x="0" y="2"/>
              </a:cxn>
              <a:cxn ang="0">
                <a:pos x="0" y="2"/>
              </a:cxn>
              <a:cxn ang="0">
                <a:pos x="0" y="2"/>
              </a:cxn>
              <a:cxn ang="0">
                <a:pos x="2" y="2"/>
              </a:cxn>
              <a:cxn ang="0">
                <a:pos x="0" y="2"/>
              </a:cxn>
              <a:cxn ang="0">
                <a:pos x="0" y="2"/>
              </a:cxn>
              <a:cxn ang="0">
                <a:pos x="2" y="2"/>
              </a:cxn>
              <a:cxn ang="0">
                <a:pos x="2" y="2"/>
              </a:cxn>
              <a:cxn ang="0">
                <a:pos x="2" y="0"/>
              </a:cxn>
              <a:cxn ang="0">
                <a:pos x="0" y="0"/>
              </a:cxn>
              <a:cxn ang="0">
                <a:pos x="0" y="0"/>
              </a:cxn>
            </a:cxnLst>
            <a:rect l="0" t="0" r="r" b="b"/>
            <a:pathLst>
              <a:path w="2" h="2">
                <a:moveTo>
                  <a:pt x="0" y="0"/>
                </a:moveTo>
                <a:lnTo>
                  <a:pt x="0" y="2"/>
                </a:lnTo>
                <a:lnTo>
                  <a:pt x="0" y="2"/>
                </a:lnTo>
                <a:lnTo>
                  <a:pt x="0" y="2"/>
                </a:lnTo>
                <a:lnTo>
                  <a:pt x="2" y="2"/>
                </a:lnTo>
                <a:lnTo>
                  <a:pt x="2" y="0"/>
                </a:lnTo>
                <a:lnTo>
                  <a:pt x="2" y="0"/>
                </a:lnTo>
                <a:lnTo>
                  <a:pt x="2" y="0"/>
                </a:lnTo>
                <a:lnTo>
                  <a:pt x="0" y="0"/>
                </a:lnTo>
                <a:lnTo>
                  <a:pt x="0" y="2"/>
                </a:lnTo>
                <a:lnTo>
                  <a:pt x="0" y="2"/>
                </a:lnTo>
                <a:lnTo>
                  <a:pt x="2" y="0"/>
                </a:lnTo>
                <a:lnTo>
                  <a:pt x="2" y="0"/>
                </a:lnTo>
                <a:lnTo>
                  <a:pt x="2" y="0"/>
                </a:lnTo>
                <a:lnTo>
                  <a:pt x="2" y="2"/>
                </a:lnTo>
                <a:lnTo>
                  <a:pt x="0" y="2"/>
                </a:lnTo>
                <a:lnTo>
                  <a:pt x="0" y="2"/>
                </a:lnTo>
                <a:lnTo>
                  <a:pt x="0" y="2"/>
                </a:lnTo>
                <a:lnTo>
                  <a:pt x="0" y="2"/>
                </a:lnTo>
                <a:lnTo>
                  <a:pt x="0" y="2"/>
                </a:lnTo>
                <a:lnTo>
                  <a:pt x="0" y="2"/>
                </a:lnTo>
                <a:lnTo>
                  <a:pt x="0" y="2"/>
                </a:lnTo>
                <a:lnTo>
                  <a:pt x="0" y="2"/>
                </a:lnTo>
                <a:lnTo>
                  <a:pt x="2" y="2"/>
                </a:lnTo>
                <a:lnTo>
                  <a:pt x="0" y="2"/>
                </a:lnTo>
                <a:lnTo>
                  <a:pt x="0" y="2"/>
                </a:lnTo>
                <a:lnTo>
                  <a:pt x="2" y="2"/>
                </a:lnTo>
                <a:lnTo>
                  <a:pt x="2" y="2"/>
                </a:lnTo>
                <a:lnTo>
                  <a:pt x="2" y="0"/>
                </a:lnTo>
                <a:lnTo>
                  <a:pt x="0" y="0"/>
                </a:lnTo>
                <a:lnTo>
                  <a:pt x="0" y="0"/>
                </a:lnTo>
              </a:path>
            </a:pathLst>
          </a:custGeom>
          <a:noFill/>
          <a:ln w="9525">
            <a:noFill/>
            <a:round/>
            <a:headEnd/>
            <a:tailEnd/>
          </a:ln>
        </p:spPr>
        <p:txBody>
          <a:bodyPr/>
          <a:lstStyle/>
          <a:p>
            <a:endParaRPr lang="en-US" dirty="0"/>
          </a:p>
        </p:txBody>
      </p:sp>
      <p:sp>
        <p:nvSpPr>
          <p:cNvPr id="3182" name="Freeform 1134"/>
          <p:cNvSpPr>
            <a:spLocks/>
          </p:cNvSpPr>
          <p:nvPr userDrawn="1"/>
        </p:nvSpPr>
        <p:spPr bwMode="auto">
          <a:xfrm>
            <a:off x="703263" y="514350"/>
            <a:ext cx="3175" cy="6350"/>
          </a:xfrm>
          <a:custGeom>
            <a:avLst/>
            <a:gdLst/>
            <a:ahLst/>
            <a:cxnLst>
              <a:cxn ang="0">
                <a:pos x="2" y="4"/>
              </a:cxn>
              <a:cxn ang="0">
                <a:pos x="2" y="4"/>
              </a:cxn>
              <a:cxn ang="0">
                <a:pos x="2" y="4"/>
              </a:cxn>
              <a:cxn ang="0">
                <a:pos x="2" y="2"/>
              </a:cxn>
              <a:cxn ang="0">
                <a:pos x="2" y="0"/>
              </a:cxn>
              <a:cxn ang="0">
                <a:pos x="2" y="0"/>
              </a:cxn>
              <a:cxn ang="0">
                <a:pos x="2" y="0"/>
              </a:cxn>
              <a:cxn ang="0">
                <a:pos x="0" y="2"/>
              </a:cxn>
              <a:cxn ang="0">
                <a:pos x="2" y="4"/>
              </a:cxn>
              <a:cxn ang="0">
                <a:pos x="2" y="2"/>
              </a:cxn>
              <a:cxn ang="0">
                <a:pos x="2" y="2"/>
              </a:cxn>
              <a:cxn ang="0">
                <a:pos x="2" y="0"/>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2" y="2"/>
              </a:cxn>
              <a:cxn ang="0">
                <a:pos x="0" y="2"/>
              </a:cxn>
              <a:cxn ang="0">
                <a:pos x="2" y="4"/>
              </a:cxn>
            </a:cxnLst>
            <a:rect l="0" t="0" r="r" b="b"/>
            <a:pathLst>
              <a:path w="2" h="4">
                <a:moveTo>
                  <a:pt x="2" y="4"/>
                </a:moveTo>
                <a:lnTo>
                  <a:pt x="2" y="4"/>
                </a:lnTo>
                <a:lnTo>
                  <a:pt x="2" y="4"/>
                </a:lnTo>
                <a:lnTo>
                  <a:pt x="2" y="2"/>
                </a:lnTo>
                <a:lnTo>
                  <a:pt x="2" y="0"/>
                </a:lnTo>
                <a:lnTo>
                  <a:pt x="2" y="0"/>
                </a:lnTo>
                <a:lnTo>
                  <a:pt x="2" y="0"/>
                </a:lnTo>
                <a:lnTo>
                  <a:pt x="0" y="2"/>
                </a:lnTo>
                <a:lnTo>
                  <a:pt x="2" y="4"/>
                </a:lnTo>
                <a:lnTo>
                  <a:pt x="2" y="2"/>
                </a:lnTo>
                <a:lnTo>
                  <a:pt x="2" y="2"/>
                </a:lnTo>
                <a:lnTo>
                  <a:pt x="2" y="0"/>
                </a:lnTo>
                <a:lnTo>
                  <a:pt x="2" y="2"/>
                </a:lnTo>
                <a:lnTo>
                  <a:pt x="2" y="2"/>
                </a:lnTo>
                <a:lnTo>
                  <a:pt x="2" y="2"/>
                </a:lnTo>
                <a:lnTo>
                  <a:pt x="2" y="2"/>
                </a:lnTo>
                <a:lnTo>
                  <a:pt x="2" y="2"/>
                </a:lnTo>
                <a:lnTo>
                  <a:pt x="2" y="2"/>
                </a:lnTo>
                <a:lnTo>
                  <a:pt x="2" y="2"/>
                </a:lnTo>
                <a:lnTo>
                  <a:pt x="2" y="2"/>
                </a:lnTo>
                <a:lnTo>
                  <a:pt x="2" y="2"/>
                </a:lnTo>
                <a:lnTo>
                  <a:pt x="2" y="2"/>
                </a:lnTo>
                <a:lnTo>
                  <a:pt x="2" y="2"/>
                </a:lnTo>
                <a:lnTo>
                  <a:pt x="2" y="2"/>
                </a:lnTo>
                <a:lnTo>
                  <a:pt x="2" y="2"/>
                </a:lnTo>
                <a:lnTo>
                  <a:pt x="2" y="2"/>
                </a:lnTo>
                <a:lnTo>
                  <a:pt x="0" y="2"/>
                </a:lnTo>
                <a:lnTo>
                  <a:pt x="2" y="4"/>
                </a:lnTo>
              </a:path>
            </a:pathLst>
          </a:custGeom>
          <a:noFill/>
          <a:ln w="9525">
            <a:noFill/>
            <a:round/>
            <a:headEnd/>
            <a:tailEnd/>
          </a:ln>
        </p:spPr>
        <p:txBody>
          <a:bodyPr/>
          <a:lstStyle/>
          <a:p>
            <a:endParaRPr lang="en-US" dirty="0"/>
          </a:p>
        </p:txBody>
      </p:sp>
      <p:sp>
        <p:nvSpPr>
          <p:cNvPr id="3189" name="Freeform 1141"/>
          <p:cNvSpPr>
            <a:spLocks/>
          </p:cNvSpPr>
          <p:nvPr userDrawn="1"/>
        </p:nvSpPr>
        <p:spPr bwMode="auto">
          <a:xfrm>
            <a:off x="706438" y="479425"/>
            <a:ext cx="1587" cy="6350"/>
          </a:xfrm>
          <a:custGeom>
            <a:avLst/>
            <a:gdLst/>
            <a:ahLst/>
            <a:cxnLst>
              <a:cxn ang="0">
                <a:pos x="0" y="4"/>
              </a:cxn>
              <a:cxn ang="0">
                <a:pos x="0" y="2"/>
              </a:cxn>
              <a:cxn ang="0">
                <a:pos x="0" y="0"/>
              </a:cxn>
              <a:cxn ang="0">
                <a:pos x="0" y="0"/>
              </a:cxn>
              <a:cxn ang="0">
                <a:pos x="0" y="2"/>
              </a:cxn>
              <a:cxn ang="0">
                <a:pos x="0" y="2"/>
              </a:cxn>
              <a:cxn ang="0">
                <a:pos x="0" y="4"/>
              </a:cxn>
              <a:cxn ang="0">
                <a:pos x="0" y="2"/>
              </a:cxn>
              <a:cxn ang="0">
                <a:pos x="0" y="2"/>
              </a:cxn>
              <a:cxn ang="0">
                <a:pos x="0" y="2"/>
              </a:cxn>
              <a:cxn ang="0">
                <a:pos x="0" y="2"/>
              </a:cxn>
              <a:cxn ang="0">
                <a:pos x="0" y="2"/>
              </a:cxn>
              <a:cxn ang="0">
                <a:pos x="0" y="2"/>
              </a:cxn>
              <a:cxn ang="0">
                <a:pos x="0" y="2"/>
              </a:cxn>
              <a:cxn ang="0">
                <a:pos x="0" y="4"/>
              </a:cxn>
            </a:cxnLst>
            <a:rect l="0" t="0" r="r" b="b"/>
            <a:pathLst>
              <a:path h="4">
                <a:moveTo>
                  <a:pt x="0" y="4"/>
                </a:moveTo>
                <a:lnTo>
                  <a:pt x="0" y="2"/>
                </a:lnTo>
                <a:lnTo>
                  <a:pt x="0" y="0"/>
                </a:lnTo>
                <a:lnTo>
                  <a:pt x="0" y="0"/>
                </a:lnTo>
                <a:lnTo>
                  <a:pt x="0" y="2"/>
                </a:lnTo>
                <a:lnTo>
                  <a:pt x="0" y="2"/>
                </a:lnTo>
                <a:lnTo>
                  <a:pt x="0" y="4"/>
                </a:lnTo>
                <a:lnTo>
                  <a:pt x="0" y="2"/>
                </a:lnTo>
                <a:lnTo>
                  <a:pt x="0" y="2"/>
                </a:lnTo>
                <a:lnTo>
                  <a:pt x="0" y="2"/>
                </a:lnTo>
                <a:lnTo>
                  <a:pt x="0" y="2"/>
                </a:lnTo>
                <a:lnTo>
                  <a:pt x="0" y="2"/>
                </a:lnTo>
                <a:lnTo>
                  <a:pt x="0" y="2"/>
                </a:lnTo>
                <a:lnTo>
                  <a:pt x="0" y="2"/>
                </a:lnTo>
                <a:lnTo>
                  <a:pt x="0" y="4"/>
                </a:lnTo>
              </a:path>
            </a:pathLst>
          </a:custGeom>
          <a:noFill/>
          <a:ln w="9525">
            <a:noFill/>
            <a:round/>
            <a:headEnd/>
            <a:tailEnd/>
          </a:ln>
        </p:spPr>
        <p:txBody>
          <a:bodyPr/>
          <a:lstStyle/>
          <a:p>
            <a:endParaRPr lang="en-US" dirty="0"/>
          </a:p>
        </p:txBody>
      </p:sp>
      <p:sp>
        <p:nvSpPr>
          <p:cNvPr id="3196" name="Freeform 1148"/>
          <p:cNvSpPr>
            <a:spLocks/>
          </p:cNvSpPr>
          <p:nvPr userDrawn="1"/>
        </p:nvSpPr>
        <p:spPr bwMode="auto">
          <a:xfrm>
            <a:off x="693738" y="460375"/>
            <a:ext cx="3175" cy="3175"/>
          </a:xfrm>
          <a:custGeom>
            <a:avLst/>
            <a:gdLst/>
            <a:ahLst/>
            <a:cxnLst>
              <a:cxn ang="0">
                <a:pos x="2" y="2"/>
              </a:cxn>
              <a:cxn ang="0">
                <a:pos x="2" y="0"/>
              </a:cxn>
              <a:cxn ang="0">
                <a:pos x="2" y="0"/>
              </a:cxn>
              <a:cxn ang="0">
                <a:pos x="2" y="0"/>
              </a:cxn>
              <a:cxn ang="0">
                <a:pos x="2" y="0"/>
              </a:cxn>
              <a:cxn ang="0">
                <a:pos x="0" y="0"/>
              </a:cxn>
              <a:cxn ang="0">
                <a:pos x="0" y="0"/>
              </a:cxn>
              <a:cxn ang="0">
                <a:pos x="0" y="2"/>
              </a:cxn>
              <a:cxn ang="0">
                <a:pos x="0" y="2"/>
              </a:cxn>
              <a:cxn ang="0">
                <a:pos x="0" y="2"/>
              </a:cxn>
              <a:cxn ang="0">
                <a:pos x="2" y="2"/>
              </a:cxn>
              <a:cxn ang="0">
                <a:pos x="2" y="2"/>
              </a:cxn>
              <a:cxn ang="0">
                <a:pos x="2" y="0"/>
              </a:cxn>
              <a:cxn ang="0">
                <a:pos x="2" y="0"/>
              </a:cxn>
              <a:cxn ang="0">
                <a:pos x="2" y="0"/>
              </a:cxn>
              <a:cxn ang="0">
                <a:pos x="0" y="2"/>
              </a:cxn>
              <a:cxn ang="0">
                <a:pos x="2" y="2"/>
              </a:cxn>
              <a:cxn ang="0">
                <a:pos x="2" y="0"/>
              </a:cxn>
              <a:cxn ang="0">
                <a:pos x="0" y="2"/>
              </a:cxn>
              <a:cxn ang="0">
                <a:pos x="2" y="2"/>
              </a:cxn>
              <a:cxn ang="0">
                <a:pos x="0" y="2"/>
              </a:cxn>
              <a:cxn ang="0">
                <a:pos x="0" y="2"/>
              </a:cxn>
              <a:cxn ang="0">
                <a:pos x="0" y="2"/>
              </a:cxn>
              <a:cxn ang="0">
                <a:pos x="0" y="2"/>
              </a:cxn>
              <a:cxn ang="0">
                <a:pos x="0" y="2"/>
              </a:cxn>
              <a:cxn ang="0">
                <a:pos x="0" y="2"/>
              </a:cxn>
              <a:cxn ang="0">
                <a:pos x="0" y="2"/>
              </a:cxn>
              <a:cxn ang="0">
                <a:pos x="0" y="2"/>
              </a:cxn>
              <a:cxn ang="0">
                <a:pos x="0" y="2"/>
              </a:cxn>
              <a:cxn ang="0">
                <a:pos x="2" y="2"/>
              </a:cxn>
              <a:cxn ang="0">
                <a:pos x="2" y="2"/>
              </a:cxn>
            </a:cxnLst>
            <a:rect l="0" t="0" r="r" b="b"/>
            <a:pathLst>
              <a:path w="2" h="2">
                <a:moveTo>
                  <a:pt x="2" y="2"/>
                </a:moveTo>
                <a:lnTo>
                  <a:pt x="2" y="0"/>
                </a:lnTo>
                <a:lnTo>
                  <a:pt x="2" y="0"/>
                </a:lnTo>
                <a:lnTo>
                  <a:pt x="2" y="0"/>
                </a:lnTo>
                <a:lnTo>
                  <a:pt x="2" y="0"/>
                </a:lnTo>
                <a:lnTo>
                  <a:pt x="0" y="0"/>
                </a:lnTo>
                <a:lnTo>
                  <a:pt x="0" y="0"/>
                </a:lnTo>
                <a:lnTo>
                  <a:pt x="0" y="2"/>
                </a:lnTo>
                <a:lnTo>
                  <a:pt x="0" y="2"/>
                </a:lnTo>
                <a:lnTo>
                  <a:pt x="0" y="2"/>
                </a:lnTo>
                <a:lnTo>
                  <a:pt x="2" y="2"/>
                </a:lnTo>
                <a:lnTo>
                  <a:pt x="2" y="2"/>
                </a:lnTo>
                <a:lnTo>
                  <a:pt x="2" y="0"/>
                </a:lnTo>
                <a:lnTo>
                  <a:pt x="2" y="0"/>
                </a:lnTo>
                <a:lnTo>
                  <a:pt x="2" y="0"/>
                </a:lnTo>
                <a:lnTo>
                  <a:pt x="0" y="2"/>
                </a:lnTo>
                <a:lnTo>
                  <a:pt x="2" y="2"/>
                </a:lnTo>
                <a:lnTo>
                  <a:pt x="2" y="0"/>
                </a:lnTo>
                <a:lnTo>
                  <a:pt x="0" y="2"/>
                </a:lnTo>
                <a:lnTo>
                  <a:pt x="2" y="2"/>
                </a:lnTo>
                <a:lnTo>
                  <a:pt x="0" y="2"/>
                </a:lnTo>
                <a:lnTo>
                  <a:pt x="0" y="2"/>
                </a:lnTo>
                <a:lnTo>
                  <a:pt x="0" y="2"/>
                </a:lnTo>
                <a:lnTo>
                  <a:pt x="0" y="2"/>
                </a:lnTo>
                <a:lnTo>
                  <a:pt x="0" y="2"/>
                </a:lnTo>
                <a:lnTo>
                  <a:pt x="0" y="2"/>
                </a:lnTo>
                <a:lnTo>
                  <a:pt x="0" y="2"/>
                </a:lnTo>
                <a:lnTo>
                  <a:pt x="0" y="2"/>
                </a:lnTo>
                <a:lnTo>
                  <a:pt x="0" y="2"/>
                </a:lnTo>
                <a:lnTo>
                  <a:pt x="2" y="2"/>
                </a:lnTo>
                <a:lnTo>
                  <a:pt x="2" y="2"/>
                </a:lnTo>
              </a:path>
            </a:pathLst>
          </a:custGeom>
          <a:noFill/>
          <a:ln w="9525">
            <a:noFill/>
            <a:round/>
            <a:headEnd/>
            <a:tailEnd/>
          </a:ln>
        </p:spPr>
        <p:txBody>
          <a:bodyPr/>
          <a:lstStyle/>
          <a:p>
            <a:endParaRPr lang="en-US" dirty="0"/>
          </a:p>
        </p:txBody>
      </p:sp>
      <p:sp>
        <p:nvSpPr>
          <p:cNvPr id="3198" name="Freeform 1150"/>
          <p:cNvSpPr>
            <a:spLocks/>
          </p:cNvSpPr>
          <p:nvPr userDrawn="1"/>
        </p:nvSpPr>
        <p:spPr bwMode="auto">
          <a:xfrm>
            <a:off x="684213" y="447675"/>
            <a:ext cx="1587" cy="3175"/>
          </a:xfrm>
          <a:custGeom>
            <a:avLst/>
            <a:gdLst/>
            <a:ahLst/>
            <a:cxnLst>
              <a:cxn ang="0">
                <a:pos x="0" y="2"/>
              </a:cxn>
              <a:cxn ang="0">
                <a:pos x="0" y="0"/>
              </a:cxn>
              <a:cxn ang="0">
                <a:pos x="0" y="2"/>
              </a:cxn>
            </a:cxnLst>
            <a:rect l="0" t="0" r="r" b="b"/>
            <a:pathLst>
              <a:path h="2">
                <a:moveTo>
                  <a:pt x="0" y="2"/>
                </a:moveTo>
                <a:lnTo>
                  <a:pt x="0" y="0"/>
                </a:lnTo>
                <a:lnTo>
                  <a:pt x="0" y="2"/>
                </a:lnTo>
              </a:path>
            </a:pathLst>
          </a:custGeom>
          <a:noFill/>
          <a:ln w="9525">
            <a:noFill/>
            <a:round/>
            <a:headEnd/>
            <a:tailEnd/>
          </a:ln>
        </p:spPr>
        <p:txBody>
          <a:bodyPr/>
          <a:lstStyle/>
          <a:p>
            <a:endParaRPr lang="en-US" dirty="0"/>
          </a:p>
        </p:txBody>
      </p:sp>
      <p:sp>
        <p:nvSpPr>
          <p:cNvPr id="3200" name="Freeform 1152"/>
          <p:cNvSpPr>
            <a:spLocks/>
          </p:cNvSpPr>
          <p:nvPr userDrawn="1"/>
        </p:nvSpPr>
        <p:spPr bwMode="auto">
          <a:xfrm>
            <a:off x="684213" y="447675"/>
            <a:ext cx="3175" cy="3175"/>
          </a:xfrm>
          <a:custGeom>
            <a:avLst/>
            <a:gdLst/>
            <a:ahLst/>
            <a:cxnLst>
              <a:cxn ang="0">
                <a:pos x="2" y="0"/>
              </a:cxn>
              <a:cxn ang="0">
                <a:pos x="0" y="0"/>
              </a:cxn>
              <a:cxn ang="0">
                <a:pos x="0" y="0"/>
              </a:cxn>
              <a:cxn ang="0">
                <a:pos x="0" y="0"/>
              </a:cxn>
              <a:cxn ang="0">
                <a:pos x="0" y="2"/>
              </a:cxn>
              <a:cxn ang="0">
                <a:pos x="2" y="2"/>
              </a:cxn>
              <a:cxn ang="0">
                <a:pos x="2" y="0"/>
              </a:cxn>
              <a:cxn ang="0">
                <a:pos x="0" y="0"/>
              </a:cxn>
              <a:cxn ang="0">
                <a:pos x="0" y="0"/>
              </a:cxn>
              <a:cxn ang="0">
                <a:pos x="0" y="0"/>
              </a:cxn>
              <a:cxn ang="0">
                <a:pos x="0" y="2"/>
              </a:cxn>
              <a:cxn ang="0">
                <a:pos x="2" y="2"/>
              </a:cxn>
              <a:cxn ang="0">
                <a:pos x="2" y="0"/>
              </a:cxn>
            </a:cxnLst>
            <a:rect l="0" t="0" r="r" b="b"/>
            <a:pathLst>
              <a:path w="2" h="2">
                <a:moveTo>
                  <a:pt x="2" y="0"/>
                </a:moveTo>
                <a:lnTo>
                  <a:pt x="0" y="0"/>
                </a:lnTo>
                <a:lnTo>
                  <a:pt x="0" y="0"/>
                </a:lnTo>
                <a:lnTo>
                  <a:pt x="0" y="0"/>
                </a:lnTo>
                <a:lnTo>
                  <a:pt x="0" y="2"/>
                </a:lnTo>
                <a:lnTo>
                  <a:pt x="2" y="2"/>
                </a:lnTo>
                <a:lnTo>
                  <a:pt x="2" y="0"/>
                </a:lnTo>
                <a:lnTo>
                  <a:pt x="0" y="0"/>
                </a:lnTo>
                <a:lnTo>
                  <a:pt x="0" y="0"/>
                </a:lnTo>
                <a:lnTo>
                  <a:pt x="0" y="0"/>
                </a:lnTo>
                <a:lnTo>
                  <a:pt x="0" y="2"/>
                </a:lnTo>
                <a:lnTo>
                  <a:pt x="2" y="2"/>
                </a:lnTo>
                <a:lnTo>
                  <a:pt x="2" y="0"/>
                </a:lnTo>
              </a:path>
            </a:pathLst>
          </a:custGeom>
          <a:noFill/>
          <a:ln w="9525">
            <a:noFill/>
            <a:round/>
            <a:headEnd/>
            <a:tailEnd/>
          </a:ln>
        </p:spPr>
        <p:txBody>
          <a:bodyPr/>
          <a:lstStyle/>
          <a:p>
            <a:endParaRPr lang="en-US" dirty="0"/>
          </a:p>
        </p:txBody>
      </p:sp>
      <p:sp>
        <p:nvSpPr>
          <p:cNvPr id="3202" name="Freeform 1154"/>
          <p:cNvSpPr>
            <a:spLocks/>
          </p:cNvSpPr>
          <p:nvPr userDrawn="1"/>
        </p:nvSpPr>
        <p:spPr bwMode="auto">
          <a:xfrm>
            <a:off x="665163" y="434975"/>
            <a:ext cx="3175" cy="1588"/>
          </a:xfrm>
          <a:custGeom>
            <a:avLst/>
            <a:gdLst/>
            <a:ahLst/>
            <a:cxnLst>
              <a:cxn ang="0">
                <a:pos x="2" y="0"/>
              </a:cxn>
              <a:cxn ang="0">
                <a:pos x="0" y="0"/>
              </a:cxn>
              <a:cxn ang="0">
                <a:pos x="2" y="0"/>
              </a:cxn>
            </a:cxnLst>
            <a:rect l="0" t="0" r="r" b="b"/>
            <a:pathLst>
              <a:path w="2">
                <a:moveTo>
                  <a:pt x="2" y="0"/>
                </a:moveTo>
                <a:lnTo>
                  <a:pt x="0" y="0"/>
                </a:lnTo>
                <a:lnTo>
                  <a:pt x="2" y="0"/>
                </a:lnTo>
              </a:path>
            </a:pathLst>
          </a:custGeom>
          <a:noFill/>
          <a:ln w="9525">
            <a:noFill/>
            <a:round/>
            <a:headEnd/>
            <a:tailEnd/>
          </a:ln>
        </p:spPr>
        <p:txBody>
          <a:bodyPr/>
          <a:lstStyle/>
          <a:p>
            <a:endParaRPr lang="en-US" dirty="0"/>
          </a:p>
        </p:txBody>
      </p:sp>
      <p:sp>
        <p:nvSpPr>
          <p:cNvPr id="3204" name="Freeform 1156"/>
          <p:cNvSpPr>
            <a:spLocks/>
          </p:cNvSpPr>
          <p:nvPr userDrawn="1"/>
        </p:nvSpPr>
        <p:spPr bwMode="auto">
          <a:xfrm>
            <a:off x="665163" y="431800"/>
            <a:ext cx="3175" cy="3175"/>
          </a:xfrm>
          <a:custGeom>
            <a:avLst/>
            <a:gdLst/>
            <a:ahLst/>
            <a:cxnLst>
              <a:cxn ang="0">
                <a:pos x="2" y="2"/>
              </a:cxn>
              <a:cxn ang="0">
                <a:pos x="0" y="0"/>
              </a:cxn>
              <a:cxn ang="0">
                <a:pos x="0" y="0"/>
              </a:cxn>
              <a:cxn ang="0">
                <a:pos x="0" y="2"/>
              </a:cxn>
              <a:cxn ang="0">
                <a:pos x="2" y="2"/>
              </a:cxn>
              <a:cxn ang="0">
                <a:pos x="2" y="2"/>
              </a:cxn>
              <a:cxn ang="0">
                <a:pos x="2" y="2"/>
              </a:cxn>
              <a:cxn ang="0">
                <a:pos x="0" y="0"/>
              </a:cxn>
              <a:cxn ang="0">
                <a:pos x="0" y="0"/>
              </a:cxn>
              <a:cxn ang="0">
                <a:pos x="0" y="2"/>
              </a:cxn>
              <a:cxn ang="0">
                <a:pos x="2" y="2"/>
              </a:cxn>
              <a:cxn ang="0">
                <a:pos x="2" y="2"/>
              </a:cxn>
              <a:cxn ang="0">
                <a:pos x="2" y="2"/>
              </a:cxn>
            </a:cxnLst>
            <a:rect l="0" t="0" r="r" b="b"/>
            <a:pathLst>
              <a:path w="2" h="2">
                <a:moveTo>
                  <a:pt x="2" y="2"/>
                </a:moveTo>
                <a:lnTo>
                  <a:pt x="0" y="0"/>
                </a:lnTo>
                <a:lnTo>
                  <a:pt x="0" y="0"/>
                </a:lnTo>
                <a:lnTo>
                  <a:pt x="0" y="2"/>
                </a:lnTo>
                <a:lnTo>
                  <a:pt x="2" y="2"/>
                </a:lnTo>
                <a:lnTo>
                  <a:pt x="2" y="2"/>
                </a:lnTo>
                <a:lnTo>
                  <a:pt x="2" y="2"/>
                </a:lnTo>
                <a:lnTo>
                  <a:pt x="0" y="0"/>
                </a:lnTo>
                <a:lnTo>
                  <a:pt x="0" y="0"/>
                </a:lnTo>
                <a:lnTo>
                  <a:pt x="0" y="2"/>
                </a:lnTo>
                <a:lnTo>
                  <a:pt x="2" y="2"/>
                </a:lnTo>
                <a:lnTo>
                  <a:pt x="2" y="2"/>
                </a:lnTo>
                <a:lnTo>
                  <a:pt x="2" y="2"/>
                </a:lnTo>
              </a:path>
            </a:pathLst>
          </a:custGeom>
          <a:noFill/>
          <a:ln w="9525">
            <a:noFill/>
            <a:round/>
            <a:headEnd/>
            <a:tailEnd/>
          </a:ln>
        </p:spPr>
        <p:txBody>
          <a:bodyPr/>
          <a:lstStyle/>
          <a:p>
            <a:endParaRPr lang="en-US" dirty="0"/>
          </a:p>
        </p:txBody>
      </p:sp>
      <p:sp>
        <p:nvSpPr>
          <p:cNvPr id="3211" name="Freeform 1163"/>
          <p:cNvSpPr>
            <a:spLocks/>
          </p:cNvSpPr>
          <p:nvPr userDrawn="1"/>
        </p:nvSpPr>
        <p:spPr bwMode="auto">
          <a:xfrm>
            <a:off x="611188" y="415925"/>
            <a:ext cx="6350" cy="3175"/>
          </a:xfrm>
          <a:custGeom>
            <a:avLst/>
            <a:gdLst/>
            <a:ahLst/>
            <a:cxnLst>
              <a:cxn ang="0">
                <a:pos x="2" y="2"/>
              </a:cxn>
              <a:cxn ang="0">
                <a:pos x="2" y="2"/>
              </a:cxn>
              <a:cxn ang="0">
                <a:pos x="4" y="2"/>
              </a:cxn>
              <a:cxn ang="0">
                <a:pos x="4" y="0"/>
              </a:cxn>
              <a:cxn ang="0">
                <a:pos x="4" y="0"/>
              </a:cxn>
              <a:cxn ang="0">
                <a:pos x="2" y="0"/>
              </a:cxn>
              <a:cxn ang="0">
                <a:pos x="2" y="0"/>
              </a:cxn>
              <a:cxn ang="0">
                <a:pos x="0" y="2"/>
              </a:cxn>
              <a:cxn ang="0">
                <a:pos x="2" y="2"/>
              </a:cxn>
              <a:cxn ang="0">
                <a:pos x="2" y="0"/>
              </a:cxn>
              <a:cxn ang="0">
                <a:pos x="4" y="2"/>
              </a:cxn>
              <a:cxn ang="0">
                <a:pos x="4" y="0"/>
              </a:cxn>
              <a:cxn ang="0">
                <a:pos x="4" y="0"/>
              </a:cxn>
              <a:cxn ang="0">
                <a:pos x="2" y="0"/>
              </a:cxn>
              <a:cxn ang="0">
                <a:pos x="2" y="0"/>
              </a:cxn>
              <a:cxn ang="0">
                <a:pos x="0" y="0"/>
              </a:cxn>
              <a:cxn ang="0">
                <a:pos x="2" y="2"/>
              </a:cxn>
            </a:cxnLst>
            <a:rect l="0" t="0" r="r" b="b"/>
            <a:pathLst>
              <a:path w="4" h="2">
                <a:moveTo>
                  <a:pt x="2" y="2"/>
                </a:moveTo>
                <a:lnTo>
                  <a:pt x="2" y="2"/>
                </a:lnTo>
                <a:lnTo>
                  <a:pt x="4" y="2"/>
                </a:lnTo>
                <a:lnTo>
                  <a:pt x="4" y="0"/>
                </a:lnTo>
                <a:lnTo>
                  <a:pt x="4" y="0"/>
                </a:lnTo>
                <a:lnTo>
                  <a:pt x="2" y="0"/>
                </a:lnTo>
                <a:lnTo>
                  <a:pt x="2" y="0"/>
                </a:lnTo>
                <a:lnTo>
                  <a:pt x="0" y="2"/>
                </a:lnTo>
                <a:lnTo>
                  <a:pt x="2" y="2"/>
                </a:lnTo>
                <a:lnTo>
                  <a:pt x="2" y="0"/>
                </a:lnTo>
                <a:lnTo>
                  <a:pt x="4" y="2"/>
                </a:lnTo>
                <a:lnTo>
                  <a:pt x="4" y="0"/>
                </a:lnTo>
                <a:lnTo>
                  <a:pt x="4" y="0"/>
                </a:lnTo>
                <a:lnTo>
                  <a:pt x="2" y="0"/>
                </a:lnTo>
                <a:lnTo>
                  <a:pt x="2" y="0"/>
                </a:lnTo>
                <a:lnTo>
                  <a:pt x="0" y="0"/>
                </a:lnTo>
                <a:lnTo>
                  <a:pt x="2" y="2"/>
                </a:lnTo>
              </a:path>
            </a:pathLst>
          </a:custGeom>
          <a:noFill/>
          <a:ln w="9525">
            <a:noFill/>
            <a:round/>
            <a:headEnd/>
            <a:tailEnd/>
          </a:ln>
        </p:spPr>
        <p:txBody>
          <a:bodyPr/>
          <a:lstStyle/>
          <a:p>
            <a:endParaRPr lang="en-US" dirty="0"/>
          </a:p>
        </p:txBody>
      </p:sp>
      <p:sp>
        <p:nvSpPr>
          <p:cNvPr id="3220" name="Freeform 1172"/>
          <p:cNvSpPr>
            <a:spLocks/>
          </p:cNvSpPr>
          <p:nvPr userDrawn="1"/>
        </p:nvSpPr>
        <p:spPr bwMode="auto">
          <a:xfrm>
            <a:off x="582613" y="476250"/>
            <a:ext cx="3175" cy="3175"/>
          </a:xfrm>
          <a:custGeom>
            <a:avLst/>
            <a:gdLst/>
            <a:ahLst/>
            <a:cxnLst>
              <a:cxn ang="0">
                <a:pos x="0" y="2"/>
              </a:cxn>
              <a:cxn ang="0">
                <a:pos x="0" y="2"/>
              </a:cxn>
              <a:cxn ang="0">
                <a:pos x="2" y="2"/>
              </a:cxn>
              <a:cxn ang="0">
                <a:pos x="0" y="0"/>
              </a:cxn>
              <a:cxn ang="0">
                <a:pos x="0" y="0"/>
              </a:cxn>
              <a:cxn ang="0">
                <a:pos x="0" y="0"/>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Lst>
            <a:rect l="0" t="0" r="r" b="b"/>
            <a:pathLst>
              <a:path w="2" h="2">
                <a:moveTo>
                  <a:pt x="0" y="2"/>
                </a:moveTo>
                <a:lnTo>
                  <a:pt x="0" y="2"/>
                </a:lnTo>
                <a:lnTo>
                  <a:pt x="2" y="2"/>
                </a:lnTo>
                <a:lnTo>
                  <a:pt x="0" y="0"/>
                </a:lnTo>
                <a:lnTo>
                  <a:pt x="0" y="0"/>
                </a:lnTo>
                <a:lnTo>
                  <a:pt x="0" y="0"/>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0" y="2"/>
                </a:lnTo>
              </a:path>
            </a:pathLst>
          </a:custGeom>
          <a:noFill/>
          <a:ln w="9525">
            <a:noFill/>
            <a:round/>
            <a:headEnd/>
            <a:tailEnd/>
          </a:ln>
        </p:spPr>
        <p:txBody>
          <a:bodyPr/>
          <a:lstStyle/>
          <a:p>
            <a:endParaRPr lang="en-US" dirty="0"/>
          </a:p>
        </p:txBody>
      </p:sp>
      <p:sp>
        <p:nvSpPr>
          <p:cNvPr id="3225" name="Freeform 1177"/>
          <p:cNvSpPr>
            <a:spLocks/>
          </p:cNvSpPr>
          <p:nvPr userDrawn="1"/>
        </p:nvSpPr>
        <p:spPr bwMode="auto">
          <a:xfrm>
            <a:off x="557213" y="534988"/>
            <a:ext cx="3175" cy="3175"/>
          </a:xfrm>
          <a:custGeom>
            <a:avLst/>
            <a:gdLst/>
            <a:ahLst/>
            <a:cxnLst>
              <a:cxn ang="0">
                <a:pos x="0" y="2"/>
              </a:cxn>
              <a:cxn ang="0">
                <a:pos x="2" y="2"/>
              </a:cxn>
              <a:cxn ang="0">
                <a:pos x="2" y="2"/>
              </a:cxn>
              <a:cxn ang="0">
                <a:pos x="2" y="0"/>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2"/>
              </a:cxn>
              <a:cxn ang="0">
                <a:pos x="0" y="2"/>
              </a:cxn>
              <a:cxn ang="0">
                <a:pos x="2" y="2"/>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2"/>
              </a:cxn>
              <a:cxn ang="0">
                <a:pos x="2" y="0"/>
              </a:cxn>
              <a:cxn ang="0">
                <a:pos x="2" y="0"/>
              </a:cxn>
              <a:cxn ang="0">
                <a:pos x="0" y="0"/>
              </a:cxn>
              <a:cxn ang="0">
                <a:pos x="0" y="0"/>
              </a:cxn>
              <a:cxn ang="0">
                <a:pos x="0" y="2"/>
              </a:cxn>
            </a:cxnLst>
            <a:rect l="0" t="0" r="r" b="b"/>
            <a:pathLst>
              <a:path w="2" h="2">
                <a:moveTo>
                  <a:pt x="0" y="2"/>
                </a:moveTo>
                <a:lnTo>
                  <a:pt x="2" y="2"/>
                </a:lnTo>
                <a:lnTo>
                  <a:pt x="2" y="2"/>
                </a:lnTo>
                <a:lnTo>
                  <a:pt x="2" y="0"/>
                </a:lnTo>
                <a:lnTo>
                  <a:pt x="2"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2"/>
                </a:lnTo>
                <a:lnTo>
                  <a:pt x="0" y="2"/>
                </a:lnTo>
                <a:lnTo>
                  <a:pt x="2" y="2"/>
                </a:lnTo>
                <a:lnTo>
                  <a:pt x="2" y="0"/>
                </a:lnTo>
                <a:lnTo>
                  <a:pt x="2" y="0"/>
                </a:lnTo>
                <a:lnTo>
                  <a:pt x="2" y="0"/>
                </a:lnTo>
                <a:lnTo>
                  <a:pt x="2" y="0"/>
                </a:lnTo>
                <a:lnTo>
                  <a:pt x="2" y="0"/>
                </a:lnTo>
                <a:lnTo>
                  <a:pt x="2" y="0"/>
                </a:lnTo>
                <a:lnTo>
                  <a:pt x="2" y="0"/>
                </a:lnTo>
                <a:lnTo>
                  <a:pt x="2" y="0"/>
                </a:lnTo>
                <a:lnTo>
                  <a:pt x="2" y="0"/>
                </a:lnTo>
                <a:lnTo>
                  <a:pt x="2" y="0"/>
                </a:lnTo>
                <a:lnTo>
                  <a:pt x="2" y="0"/>
                </a:lnTo>
                <a:lnTo>
                  <a:pt x="2" y="2"/>
                </a:lnTo>
                <a:lnTo>
                  <a:pt x="2" y="0"/>
                </a:lnTo>
                <a:lnTo>
                  <a:pt x="2" y="0"/>
                </a:lnTo>
                <a:lnTo>
                  <a:pt x="0" y="0"/>
                </a:lnTo>
                <a:lnTo>
                  <a:pt x="0" y="0"/>
                </a:lnTo>
                <a:lnTo>
                  <a:pt x="0" y="2"/>
                </a:lnTo>
              </a:path>
            </a:pathLst>
          </a:custGeom>
          <a:noFill/>
          <a:ln w="9525">
            <a:noFill/>
            <a:round/>
            <a:headEnd/>
            <a:tailEnd/>
          </a:ln>
        </p:spPr>
        <p:txBody>
          <a:bodyPr/>
          <a:lstStyle/>
          <a:p>
            <a:endParaRPr lang="en-US" dirty="0"/>
          </a:p>
        </p:txBody>
      </p:sp>
      <p:sp>
        <p:nvSpPr>
          <p:cNvPr id="3228" name="Freeform 1180"/>
          <p:cNvSpPr>
            <a:spLocks/>
          </p:cNvSpPr>
          <p:nvPr userDrawn="1"/>
        </p:nvSpPr>
        <p:spPr bwMode="auto">
          <a:xfrm>
            <a:off x="560388" y="530225"/>
            <a:ext cx="3175" cy="4763"/>
          </a:xfrm>
          <a:custGeom>
            <a:avLst/>
            <a:gdLst/>
            <a:ahLst/>
            <a:cxnLst>
              <a:cxn ang="0">
                <a:pos x="0" y="3"/>
              </a:cxn>
              <a:cxn ang="0">
                <a:pos x="0" y="3"/>
              </a:cxn>
              <a:cxn ang="0">
                <a:pos x="2" y="3"/>
              </a:cxn>
              <a:cxn ang="0">
                <a:pos x="2" y="3"/>
              </a:cxn>
              <a:cxn ang="0">
                <a:pos x="0" y="0"/>
              </a:cxn>
              <a:cxn ang="0">
                <a:pos x="0" y="0"/>
              </a:cxn>
              <a:cxn ang="0">
                <a:pos x="0" y="0"/>
              </a:cxn>
              <a:cxn ang="0">
                <a:pos x="0" y="3"/>
              </a:cxn>
              <a:cxn ang="0">
                <a:pos x="0" y="3"/>
              </a:cxn>
              <a:cxn ang="0">
                <a:pos x="0" y="3"/>
              </a:cxn>
              <a:cxn ang="0">
                <a:pos x="0" y="3"/>
              </a:cxn>
              <a:cxn ang="0">
                <a:pos x="0" y="0"/>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 ang="0">
                <a:pos x="0" y="3"/>
              </a:cxn>
            </a:cxnLst>
            <a:rect l="0" t="0" r="r" b="b"/>
            <a:pathLst>
              <a:path w="2" h="3">
                <a:moveTo>
                  <a:pt x="0" y="3"/>
                </a:moveTo>
                <a:lnTo>
                  <a:pt x="0" y="3"/>
                </a:lnTo>
                <a:lnTo>
                  <a:pt x="2" y="3"/>
                </a:lnTo>
                <a:lnTo>
                  <a:pt x="2" y="3"/>
                </a:lnTo>
                <a:lnTo>
                  <a:pt x="0" y="0"/>
                </a:lnTo>
                <a:lnTo>
                  <a:pt x="0" y="0"/>
                </a:lnTo>
                <a:lnTo>
                  <a:pt x="0" y="0"/>
                </a:lnTo>
                <a:lnTo>
                  <a:pt x="0" y="3"/>
                </a:lnTo>
                <a:lnTo>
                  <a:pt x="0" y="3"/>
                </a:lnTo>
                <a:lnTo>
                  <a:pt x="0" y="3"/>
                </a:lnTo>
                <a:lnTo>
                  <a:pt x="0" y="3"/>
                </a:lnTo>
                <a:lnTo>
                  <a:pt x="0" y="0"/>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lnTo>
                  <a:pt x="0" y="3"/>
                </a:lnTo>
              </a:path>
            </a:pathLst>
          </a:custGeom>
          <a:noFill/>
          <a:ln w="9525">
            <a:noFill/>
            <a:round/>
            <a:headEnd/>
            <a:tailEnd/>
          </a:ln>
        </p:spPr>
        <p:txBody>
          <a:bodyPr/>
          <a:lstStyle/>
          <a:p>
            <a:endParaRPr lang="en-US" dirty="0"/>
          </a:p>
        </p:txBody>
      </p:sp>
      <p:sp>
        <p:nvSpPr>
          <p:cNvPr id="3235" name="Line 1187"/>
          <p:cNvSpPr>
            <a:spLocks noChangeShapeType="1"/>
          </p:cNvSpPr>
          <p:nvPr userDrawn="1"/>
        </p:nvSpPr>
        <p:spPr bwMode="auto">
          <a:xfrm>
            <a:off x="569913" y="520700"/>
            <a:ext cx="1587" cy="1588"/>
          </a:xfrm>
          <a:prstGeom prst="line">
            <a:avLst/>
          </a:prstGeom>
          <a:noFill/>
          <a:ln w="9525">
            <a:noFill/>
            <a:round/>
            <a:headEnd/>
            <a:tailEnd/>
          </a:ln>
        </p:spPr>
        <p:txBody>
          <a:bodyPr/>
          <a:lstStyle/>
          <a:p>
            <a:endParaRPr lang="en-US" dirty="0"/>
          </a:p>
        </p:txBody>
      </p:sp>
      <p:sp>
        <p:nvSpPr>
          <p:cNvPr id="3236" name="Line 1188"/>
          <p:cNvSpPr>
            <a:spLocks noChangeShapeType="1"/>
          </p:cNvSpPr>
          <p:nvPr userDrawn="1"/>
        </p:nvSpPr>
        <p:spPr bwMode="auto">
          <a:xfrm>
            <a:off x="569913" y="520700"/>
            <a:ext cx="1587" cy="1588"/>
          </a:xfrm>
          <a:prstGeom prst="line">
            <a:avLst/>
          </a:prstGeom>
          <a:noFill/>
          <a:ln w="9525">
            <a:noFill/>
            <a:round/>
            <a:headEnd/>
            <a:tailEnd/>
          </a:ln>
        </p:spPr>
        <p:txBody>
          <a:bodyPr/>
          <a:lstStyle/>
          <a:p>
            <a:endParaRPr lang="en-US" dirty="0"/>
          </a:p>
        </p:txBody>
      </p:sp>
      <p:sp>
        <p:nvSpPr>
          <p:cNvPr id="3256" name="Freeform 1208"/>
          <p:cNvSpPr>
            <a:spLocks/>
          </p:cNvSpPr>
          <p:nvPr userDrawn="1"/>
        </p:nvSpPr>
        <p:spPr bwMode="auto">
          <a:xfrm>
            <a:off x="595313" y="557213"/>
            <a:ext cx="1587" cy="1587"/>
          </a:xfrm>
          <a:custGeom>
            <a:avLst/>
            <a:gdLst/>
            <a:ahLst/>
            <a:cxnLst>
              <a:cxn ang="0">
                <a:pos x="0" y="0"/>
              </a:cxn>
              <a:cxn ang="0">
                <a:pos x="0" y="0"/>
              </a:cxn>
              <a:cxn ang="0">
                <a:pos x="0" y="0"/>
              </a:cxn>
            </a:cxnLst>
            <a:rect l="0" t="0" r="r" b="b"/>
            <a:pathLst>
              <a:path>
                <a:moveTo>
                  <a:pt x="0" y="0"/>
                </a:moveTo>
                <a:lnTo>
                  <a:pt x="0" y="0"/>
                </a:lnTo>
                <a:lnTo>
                  <a:pt x="0" y="0"/>
                </a:lnTo>
              </a:path>
            </a:pathLst>
          </a:custGeom>
          <a:noFill/>
          <a:ln w="9525">
            <a:noFill/>
            <a:round/>
            <a:headEnd/>
            <a:tailEnd/>
          </a:ln>
        </p:spPr>
        <p:txBody>
          <a:bodyPr/>
          <a:lstStyle/>
          <a:p>
            <a:endParaRPr lang="en-US" dirty="0"/>
          </a:p>
        </p:txBody>
      </p:sp>
      <p:sp>
        <p:nvSpPr>
          <p:cNvPr id="3258" name="Freeform 1210"/>
          <p:cNvSpPr>
            <a:spLocks/>
          </p:cNvSpPr>
          <p:nvPr userDrawn="1"/>
        </p:nvSpPr>
        <p:spPr bwMode="auto">
          <a:xfrm>
            <a:off x="595313" y="557213"/>
            <a:ext cx="3175" cy="3175"/>
          </a:xfrm>
          <a:custGeom>
            <a:avLst/>
            <a:gdLst/>
            <a:ahLst/>
            <a:cxnLst>
              <a:cxn ang="0">
                <a:pos x="0" y="2"/>
              </a:cxn>
              <a:cxn ang="0">
                <a:pos x="0" y="2"/>
              </a:cxn>
              <a:cxn ang="0">
                <a:pos x="2" y="2"/>
              </a:cxn>
              <a:cxn ang="0">
                <a:pos x="2" y="0"/>
              </a:cxn>
              <a:cxn ang="0">
                <a:pos x="2" y="0"/>
              </a:cxn>
              <a:cxn ang="0">
                <a:pos x="0" y="0"/>
              </a:cxn>
              <a:cxn ang="0">
                <a:pos x="0" y="0"/>
              </a:cxn>
              <a:cxn ang="0">
                <a:pos x="0" y="0"/>
              </a:cxn>
              <a:cxn ang="0">
                <a:pos x="0" y="2"/>
              </a:cxn>
              <a:cxn ang="0">
                <a:pos x="0" y="2"/>
              </a:cxn>
              <a:cxn ang="0">
                <a:pos x="2" y="2"/>
              </a:cxn>
              <a:cxn ang="0">
                <a:pos x="2" y="0"/>
              </a:cxn>
              <a:cxn ang="0">
                <a:pos x="2" y="0"/>
              </a:cxn>
              <a:cxn ang="0">
                <a:pos x="0" y="0"/>
              </a:cxn>
              <a:cxn ang="0">
                <a:pos x="0" y="0"/>
              </a:cxn>
              <a:cxn ang="0">
                <a:pos x="0" y="0"/>
              </a:cxn>
              <a:cxn ang="0">
                <a:pos x="0" y="2"/>
              </a:cxn>
            </a:cxnLst>
            <a:rect l="0" t="0" r="r" b="b"/>
            <a:pathLst>
              <a:path w="2" h="2">
                <a:moveTo>
                  <a:pt x="0" y="2"/>
                </a:moveTo>
                <a:lnTo>
                  <a:pt x="0" y="2"/>
                </a:lnTo>
                <a:lnTo>
                  <a:pt x="2" y="2"/>
                </a:lnTo>
                <a:lnTo>
                  <a:pt x="2" y="0"/>
                </a:lnTo>
                <a:lnTo>
                  <a:pt x="2" y="0"/>
                </a:lnTo>
                <a:lnTo>
                  <a:pt x="0" y="0"/>
                </a:lnTo>
                <a:lnTo>
                  <a:pt x="0" y="0"/>
                </a:lnTo>
                <a:lnTo>
                  <a:pt x="0" y="0"/>
                </a:lnTo>
                <a:lnTo>
                  <a:pt x="0" y="2"/>
                </a:lnTo>
                <a:lnTo>
                  <a:pt x="0" y="2"/>
                </a:lnTo>
                <a:lnTo>
                  <a:pt x="2" y="2"/>
                </a:lnTo>
                <a:lnTo>
                  <a:pt x="2" y="0"/>
                </a:lnTo>
                <a:lnTo>
                  <a:pt x="2" y="0"/>
                </a:lnTo>
                <a:lnTo>
                  <a:pt x="0" y="0"/>
                </a:lnTo>
                <a:lnTo>
                  <a:pt x="0" y="0"/>
                </a:lnTo>
                <a:lnTo>
                  <a:pt x="0" y="0"/>
                </a:lnTo>
                <a:lnTo>
                  <a:pt x="0" y="2"/>
                </a:lnTo>
              </a:path>
            </a:pathLst>
          </a:custGeom>
          <a:noFill/>
          <a:ln w="9525">
            <a:noFill/>
            <a:round/>
            <a:headEnd/>
            <a:tailEnd/>
          </a:ln>
        </p:spPr>
        <p:txBody>
          <a:bodyPr/>
          <a:lstStyle/>
          <a:p>
            <a:endParaRPr lang="en-US" dirty="0"/>
          </a:p>
        </p:txBody>
      </p:sp>
      <p:sp>
        <p:nvSpPr>
          <p:cNvPr id="3262" name="Freeform 1214"/>
          <p:cNvSpPr>
            <a:spLocks/>
          </p:cNvSpPr>
          <p:nvPr userDrawn="1"/>
        </p:nvSpPr>
        <p:spPr bwMode="auto">
          <a:xfrm>
            <a:off x="595313" y="557213"/>
            <a:ext cx="3175" cy="3175"/>
          </a:xfrm>
          <a:custGeom>
            <a:avLst/>
            <a:gdLst/>
            <a:ahLst/>
            <a:cxnLst>
              <a:cxn ang="0">
                <a:pos x="0" y="2"/>
              </a:cxn>
              <a:cxn ang="0">
                <a:pos x="2" y="2"/>
              </a:cxn>
              <a:cxn ang="0">
                <a:pos x="0" y="0"/>
              </a:cxn>
              <a:cxn ang="0">
                <a:pos x="0" y="2"/>
              </a:cxn>
              <a:cxn ang="0">
                <a:pos x="0" y="2"/>
              </a:cxn>
            </a:cxnLst>
            <a:rect l="0" t="0" r="r" b="b"/>
            <a:pathLst>
              <a:path w="2" h="2">
                <a:moveTo>
                  <a:pt x="0" y="2"/>
                </a:moveTo>
                <a:lnTo>
                  <a:pt x="2" y="2"/>
                </a:lnTo>
                <a:lnTo>
                  <a:pt x="0" y="0"/>
                </a:lnTo>
                <a:lnTo>
                  <a:pt x="0" y="2"/>
                </a:lnTo>
                <a:lnTo>
                  <a:pt x="0" y="2"/>
                </a:lnTo>
              </a:path>
            </a:pathLst>
          </a:custGeom>
          <a:noFill/>
          <a:ln w="9525">
            <a:noFill/>
            <a:round/>
            <a:headEnd/>
            <a:tailEnd/>
          </a:ln>
        </p:spPr>
        <p:txBody>
          <a:bodyPr/>
          <a:lstStyle/>
          <a:p>
            <a:endParaRPr lang="en-US" dirty="0"/>
          </a:p>
        </p:txBody>
      </p:sp>
      <p:sp>
        <p:nvSpPr>
          <p:cNvPr id="3263" name="Rectangle 1215"/>
          <p:cNvSpPr>
            <a:spLocks noChangeArrowheads="1"/>
          </p:cNvSpPr>
          <p:nvPr userDrawn="1"/>
        </p:nvSpPr>
        <p:spPr bwMode="auto">
          <a:xfrm>
            <a:off x="595313" y="627063"/>
            <a:ext cx="1587" cy="1587"/>
          </a:xfrm>
          <a:prstGeom prst="rect">
            <a:avLst/>
          </a:prstGeom>
          <a:solidFill>
            <a:srgbClr val="000000"/>
          </a:solidFill>
          <a:ln w="9525">
            <a:noFill/>
            <a:miter lim="800000"/>
            <a:headEnd/>
            <a:tailEnd/>
          </a:ln>
        </p:spPr>
        <p:txBody>
          <a:bodyPr/>
          <a:lstStyle/>
          <a:p>
            <a:endParaRPr lang="en-US" dirty="0"/>
          </a:p>
        </p:txBody>
      </p:sp>
      <p:sp>
        <p:nvSpPr>
          <p:cNvPr id="3265" name="Freeform 1217"/>
          <p:cNvSpPr>
            <a:spLocks/>
          </p:cNvSpPr>
          <p:nvPr userDrawn="1"/>
        </p:nvSpPr>
        <p:spPr bwMode="auto">
          <a:xfrm>
            <a:off x="595313" y="627063"/>
            <a:ext cx="1587" cy="1587"/>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endParaRPr lang="en-US" dirty="0"/>
          </a:p>
        </p:txBody>
      </p:sp>
      <p:sp>
        <p:nvSpPr>
          <p:cNvPr id="3267" name="Freeform 1219"/>
          <p:cNvSpPr>
            <a:spLocks/>
          </p:cNvSpPr>
          <p:nvPr userDrawn="1"/>
        </p:nvSpPr>
        <p:spPr bwMode="auto">
          <a:xfrm>
            <a:off x="731838" y="541338"/>
            <a:ext cx="1587" cy="1587"/>
          </a:xfrm>
          <a:custGeom>
            <a:avLst/>
            <a:gdLst/>
            <a:ahLst/>
            <a:cxnLst>
              <a:cxn ang="0">
                <a:pos x="0" y="0"/>
              </a:cxn>
              <a:cxn ang="0">
                <a:pos x="0" y="0"/>
              </a:cxn>
              <a:cxn ang="0">
                <a:pos x="0" y="0"/>
              </a:cxn>
            </a:cxnLst>
            <a:rect l="0" t="0" r="r" b="b"/>
            <a:pathLst>
              <a:path>
                <a:moveTo>
                  <a:pt x="0" y="0"/>
                </a:moveTo>
                <a:lnTo>
                  <a:pt x="0" y="0"/>
                </a:lnTo>
                <a:lnTo>
                  <a:pt x="0" y="0"/>
                </a:lnTo>
              </a:path>
            </a:pathLst>
          </a:custGeom>
          <a:noFill/>
          <a:ln w="9525">
            <a:noFill/>
            <a:round/>
            <a:headEnd/>
            <a:tailEnd/>
          </a:ln>
        </p:spPr>
        <p:txBody>
          <a:bodyPr/>
          <a:lstStyle/>
          <a:p>
            <a:endParaRPr lang="en-US" dirty="0"/>
          </a:p>
        </p:txBody>
      </p:sp>
      <p:sp>
        <p:nvSpPr>
          <p:cNvPr id="3269" name="Freeform 1221"/>
          <p:cNvSpPr>
            <a:spLocks/>
          </p:cNvSpPr>
          <p:nvPr userDrawn="1"/>
        </p:nvSpPr>
        <p:spPr bwMode="auto">
          <a:xfrm>
            <a:off x="731838" y="541338"/>
            <a:ext cx="3175" cy="3175"/>
          </a:xfrm>
          <a:custGeom>
            <a:avLst/>
            <a:gdLst/>
            <a:ahLst/>
            <a:cxnLst>
              <a:cxn ang="0">
                <a:pos x="2" y="0"/>
              </a:cxn>
              <a:cxn ang="0">
                <a:pos x="2" y="0"/>
              </a:cxn>
              <a:cxn ang="0">
                <a:pos x="2" y="0"/>
              </a:cxn>
              <a:cxn ang="0">
                <a:pos x="0" y="0"/>
              </a:cxn>
              <a:cxn ang="0">
                <a:pos x="0" y="0"/>
              </a:cxn>
              <a:cxn ang="0">
                <a:pos x="0" y="2"/>
              </a:cxn>
              <a:cxn ang="0">
                <a:pos x="2" y="0"/>
              </a:cxn>
              <a:cxn ang="0">
                <a:pos x="2" y="0"/>
              </a:cxn>
              <a:cxn ang="0">
                <a:pos x="2" y="0"/>
              </a:cxn>
              <a:cxn ang="0">
                <a:pos x="0" y="0"/>
              </a:cxn>
              <a:cxn ang="0">
                <a:pos x="0" y="0"/>
              </a:cxn>
              <a:cxn ang="0">
                <a:pos x="0" y="2"/>
              </a:cxn>
              <a:cxn ang="0">
                <a:pos x="2" y="0"/>
              </a:cxn>
            </a:cxnLst>
            <a:rect l="0" t="0" r="r" b="b"/>
            <a:pathLst>
              <a:path w="2" h="2">
                <a:moveTo>
                  <a:pt x="2" y="0"/>
                </a:moveTo>
                <a:lnTo>
                  <a:pt x="2" y="0"/>
                </a:lnTo>
                <a:lnTo>
                  <a:pt x="2" y="0"/>
                </a:lnTo>
                <a:lnTo>
                  <a:pt x="0" y="0"/>
                </a:lnTo>
                <a:lnTo>
                  <a:pt x="0" y="0"/>
                </a:lnTo>
                <a:lnTo>
                  <a:pt x="0" y="2"/>
                </a:lnTo>
                <a:lnTo>
                  <a:pt x="2" y="0"/>
                </a:lnTo>
                <a:lnTo>
                  <a:pt x="2" y="0"/>
                </a:lnTo>
                <a:lnTo>
                  <a:pt x="2" y="0"/>
                </a:lnTo>
                <a:lnTo>
                  <a:pt x="0" y="0"/>
                </a:lnTo>
                <a:lnTo>
                  <a:pt x="0" y="0"/>
                </a:lnTo>
                <a:lnTo>
                  <a:pt x="0" y="2"/>
                </a:lnTo>
                <a:lnTo>
                  <a:pt x="2" y="0"/>
                </a:lnTo>
              </a:path>
            </a:pathLst>
          </a:custGeom>
          <a:noFill/>
          <a:ln w="9525">
            <a:noFill/>
            <a:round/>
            <a:headEnd/>
            <a:tailEnd/>
          </a:ln>
        </p:spPr>
        <p:txBody>
          <a:bodyPr/>
          <a:lstStyle/>
          <a:p>
            <a:endParaRPr lang="en-US" dirty="0"/>
          </a:p>
        </p:txBody>
      </p:sp>
      <p:sp>
        <p:nvSpPr>
          <p:cNvPr id="3282" name="Freeform 1234"/>
          <p:cNvSpPr>
            <a:spLocks/>
          </p:cNvSpPr>
          <p:nvPr userDrawn="1"/>
        </p:nvSpPr>
        <p:spPr bwMode="auto">
          <a:xfrm>
            <a:off x="722313" y="550863"/>
            <a:ext cx="3175" cy="1587"/>
          </a:xfrm>
          <a:custGeom>
            <a:avLst/>
            <a:gdLst/>
            <a:ahLst/>
            <a:cxnLst>
              <a:cxn ang="0">
                <a:pos x="0" y="0"/>
              </a:cxn>
              <a:cxn ang="0">
                <a:pos x="0" y="0"/>
              </a:cxn>
              <a:cxn ang="0">
                <a:pos x="2" y="0"/>
              </a:cxn>
              <a:cxn ang="0">
                <a:pos x="2" y="0"/>
              </a:cxn>
              <a:cxn ang="0">
                <a:pos x="2" y="0"/>
              </a:cxn>
              <a:cxn ang="0">
                <a:pos x="2" y="0"/>
              </a:cxn>
              <a:cxn ang="0">
                <a:pos x="0" y="0"/>
              </a:cxn>
              <a:cxn ang="0">
                <a:pos x="0" y="0"/>
              </a:cxn>
              <a:cxn ang="0">
                <a:pos x="0" y="0"/>
              </a:cxn>
              <a:cxn ang="0">
                <a:pos x="0" y="0"/>
              </a:cxn>
              <a:cxn ang="0">
                <a:pos x="0" y="0"/>
              </a:cxn>
              <a:cxn ang="0">
                <a:pos x="0" y="0"/>
              </a:cxn>
              <a:cxn ang="0">
                <a:pos x="2" y="0"/>
              </a:cxn>
              <a:cxn ang="0">
                <a:pos x="2" y="0"/>
              </a:cxn>
              <a:cxn ang="0">
                <a:pos x="2" y="0"/>
              </a:cxn>
              <a:cxn ang="0">
                <a:pos x="0" y="0"/>
              </a:cxn>
              <a:cxn ang="0">
                <a:pos x="0"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w="2">
                <a:moveTo>
                  <a:pt x="0" y="0"/>
                </a:moveTo>
                <a:lnTo>
                  <a:pt x="0" y="0"/>
                </a:lnTo>
                <a:lnTo>
                  <a:pt x="2" y="0"/>
                </a:lnTo>
                <a:lnTo>
                  <a:pt x="2" y="0"/>
                </a:lnTo>
                <a:lnTo>
                  <a:pt x="2" y="0"/>
                </a:lnTo>
                <a:lnTo>
                  <a:pt x="2" y="0"/>
                </a:lnTo>
                <a:lnTo>
                  <a:pt x="0" y="0"/>
                </a:lnTo>
                <a:lnTo>
                  <a:pt x="0" y="0"/>
                </a:lnTo>
                <a:lnTo>
                  <a:pt x="0" y="0"/>
                </a:lnTo>
                <a:lnTo>
                  <a:pt x="0" y="0"/>
                </a:lnTo>
                <a:lnTo>
                  <a:pt x="0" y="0"/>
                </a:lnTo>
                <a:lnTo>
                  <a:pt x="0" y="0"/>
                </a:lnTo>
                <a:lnTo>
                  <a:pt x="2" y="0"/>
                </a:lnTo>
                <a:lnTo>
                  <a:pt x="2" y="0"/>
                </a:lnTo>
                <a:lnTo>
                  <a:pt x="2" y="0"/>
                </a:lnTo>
                <a:lnTo>
                  <a:pt x="0" y="0"/>
                </a:lnTo>
                <a:lnTo>
                  <a:pt x="0"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endParaRPr lang="en-US" dirty="0"/>
          </a:p>
        </p:txBody>
      </p:sp>
      <p:sp>
        <p:nvSpPr>
          <p:cNvPr id="3285" name="Line 1237"/>
          <p:cNvSpPr>
            <a:spLocks noChangeShapeType="1"/>
          </p:cNvSpPr>
          <p:nvPr userDrawn="1"/>
        </p:nvSpPr>
        <p:spPr bwMode="auto">
          <a:xfrm>
            <a:off x="728663" y="544513"/>
            <a:ext cx="1587" cy="1587"/>
          </a:xfrm>
          <a:prstGeom prst="line">
            <a:avLst/>
          </a:prstGeom>
          <a:noFill/>
          <a:ln w="9525">
            <a:noFill/>
            <a:round/>
            <a:headEnd/>
            <a:tailEnd/>
          </a:ln>
        </p:spPr>
        <p:txBody>
          <a:bodyPr/>
          <a:lstStyle/>
          <a:p>
            <a:endParaRPr lang="en-US" dirty="0"/>
          </a:p>
        </p:txBody>
      </p:sp>
      <p:sp>
        <p:nvSpPr>
          <p:cNvPr id="3286" name="Line 1238"/>
          <p:cNvSpPr>
            <a:spLocks noChangeShapeType="1"/>
          </p:cNvSpPr>
          <p:nvPr userDrawn="1"/>
        </p:nvSpPr>
        <p:spPr bwMode="auto">
          <a:xfrm>
            <a:off x="728663" y="544513"/>
            <a:ext cx="1587" cy="1587"/>
          </a:xfrm>
          <a:prstGeom prst="line">
            <a:avLst/>
          </a:prstGeom>
          <a:noFill/>
          <a:ln w="9525">
            <a:noFill/>
            <a:round/>
            <a:headEnd/>
            <a:tailEnd/>
          </a:ln>
        </p:spPr>
        <p:txBody>
          <a:bodyPr/>
          <a:lstStyle/>
          <a:p>
            <a:endParaRPr lang="en-US" dirty="0"/>
          </a:p>
        </p:txBody>
      </p:sp>
      <p:sp>
        <p:nvSpPr>
          <p:cNvPr id="3288" name="Freeform 1240"/>
          <p:cNvSpPr>
            <a:spLocks/>
          </p:cNvSpPr>
          <p:nvPr userDrawn="1"/>
        </p:nvSpPr>
        <p:spPr bwMode="auto">
          <a:xfrm>
            <a:off x="728663" y="541338"/>
            <a:ext cx="1587" cy="3175"/>
          </a:xfrm>
          <a:custGeom>
            <a:avLst/>
            <a:gdLst/>
            <a:ahLst/>
            <a:cxnLst>
              <a:cxn ang="0">
                <a:pos x="0" y="2"/>
              </a:cxn>
              <a:cxn ang="0">
                <a:pos x="0" y="2"/>
              </a:cxn>
              <a:cxn ang="0">
                <a:pos x="0" y="0"/>
              </a:cxn>
              <a:cxn ang="0">
                <a:pos x="0" y="2"/>
              </a:cxn>
              <a:cxn ang="0">
                <a:pos x="0" y="2"/>
              </a:cxn>
            </a:cxnLst>
            <a:rect l="0" t="0" r="r" b="b"/>
            <a:pathLst>
              <a:path h="2">
                <a:moveTo>
                  <a:pt x="0" y="2"/>
                </a:moveTo>
                <a:lnTo>
                  <a:pt x="0" y="2"/>
                </a:lnTo>
                <a:lnTo>
                  <a:pt x="0" y="0"/>
                </a:lnTo>
                <a:lnTo>
                  <a:pt x="0" y="2"/>
                </a:lnTo>
                <a:lnTo>
                  <a:pt x="0" y="2"/>
                </a:lnTo>
              </a:path>
            </a:pathLst>
          </a:custGeom>
          <a:noFill/>
          <a:ln w="9525">
            <a:noFill/>
            <a:round/>
            <a:headEnd/>
            <a:tailEnd/>
          </a:ln>
        </p:spPr>
        <p:txBody>
          <a:bodyPr/>
          <a:lstStyle/>
          <a:p>
            <a:endParaRPr lang="en-US" dirty="0"/>
          </a:p>
        </p:txBody>
      </p:sp>
      <p:sp>
        <p:nvSpPr>
          <p:cNvPr id="3291" name="Freeform 1243"/>
          <p:cNvSpPr>
            <a:spLocks/>
          </p:cNvSpPr>
          <p:nvPr userDrawn="1"/>
        </p:nvSpPr>
        <p:spPr bwMode="auto">
          <a:xfrm>
            <a:off x="728663" y="538163"/>
            <a:ext cx="3175" cy="3175"/>
          </a:xfrm>
          <a:custGeom>
            <a:avLst/>
            <a:gdLst/>
            <a:ahLst/>
            <a:cxnLst>
              <a:cxn ang="0">
                <a:pos x="2" y="2"/>
              </a:cxn>
              <a:cxn ang="0">
                <a:pos x="2" y="2"/>
              </a:cxn>
              <a:cxn ang="0">
                <a:pos x="2" y="2"/>
              </a:cxn>
              <a:cxn ang="0">
                <a:pos x="2" y="2"/>
              </a:cxn>
              <a:cxn ang="0">
                <a:pos x="0" y="2"/>
              </a:cxn>
              <a:cxn ang="0">
                <a:pos x="0" y="2"/>
              </a:cxn>
              <a:cxn ang="0">
                <a:pos x="2"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0" y="2"/>
              </a:cxn>
              <a:cxn ang="0">
                <a:pos x="2" y="2"/>
              </a:cxn>
              <a:cxn ang="0">
                <a:pos x="2" y="2"/>
              </a:cxn>
              <a:cxn ang="0">
                <a:pos x="2" y="2"/>
              </a:cxn>
              <a:cxn ang="0">
                <a:pos x="2" y="2"/>
              </a:cxn>
              <a:cxn ang="0">
                <a:pos x="2" y="2"/>
              </a:cxn>
              <a:cxn ang="0">
                <a:pos x="0" y="0"/>
              </a:cxn>
              <a:cxn ang="0">
                <a:pos x="0" y="2"/>
              </a:cxn>
              <a:cxn ang="0">
                <a:pos x="0" y="2"/>
              </a:cxn>
              <a:cxn ang="0">
                <a:pos x="0" y="2"/>
              </a:cxn>
              <a:cxn ang="0">
                <a:pos x="2" y="2"/>
              </a:cxn>
            </a:cxnLst>
            <a:rect l="0" t="0" r="r" b="b"/>
            <a:pathLst>
              <a:path w="2" h="2">
                <a:moveTo>
                  <a:pt x="2" y="2"/>
                </a:moveTo>
                <a:lnTo>
                  <a:pt x="2" y="2"/>
                </a:lnTo>
                <a:lnTo>
                  <a:pt x="2" y="2"/>
                </a:lnTo>
                <a:lnTo>
                  <a:pt x="2" y="2"/>
                </a:lnTo>
                <a:lnTo>
                  <a:pt x="0" y="2"/>
                </a:lnTo>
                <a:lnTo>
                  <a:pt x="0" y="2"/>
                </a:lnTo>
                <a:lnTo>
                  <a:pt x="2" y="2"/>
                </a:lnTo>
                <a:lnTo>
                  <a:pt x="0" y="2"/>
                </a:lnTo>
                <a:lnTo>
                  <a:pt x="0" y="2"/>
                </a:lnTo>
                <a:lnTo>
                  <a:pt x="0" y="2"/>
                </a:lnTo>
                <a:lnTo>
                  <a:pt x="0" y="2"/>
                </a:lnTo>
                <a:lnTo>
                  <a:pt x="0" y="2"/>
                </a:lnTo>
                <a:lnTo>
                  <a:pt x="0" y="2"/>
                </a:lnTo>
                <a:lnTo>
                  <a:pt x="0" y="2"/>
                </a:lnTo>
                <a:lnTo>
                  <a:pt x="0" y="2"/>
                </a:lnTo>
                <a:lnTo>
                  <a:pt x="0" y="2"/>
                </a:lnTo>
                <a:lnTo>
                  <a:pt x="0" y="2"/>
                </a:lnTo>
                <a:lnTo>
                  <a:pt x="0" y="2"/>
                </a:lnTo>
                <a:lnTo>
                  <a:pt x="0" y="2"/>
                </a:lnTo>
                <a:lnTo>
                  <a:pt x="2" y="2"/>
                </a:lnTo>
                <a:lnTo>
                  <a:pt x="2" y="2"/>
                </a:lnTo>
                <a:lnTo>
                  <a:pt x="2" y="2"/>
                </a:lnTo>
                <a:lnTo>
                  <a:pt x="2" y="2"/>
                </a:lnTo>
                <a:lnTo>
                  <a:pt x="2" y="2"/>
                </a:lnTo>
                <a:lnTo>
                  <a:pt x="0" y="0"/>
                </a:lnTo>
                <a:lnTo>
                  <a:pt x="0" y="2"/>
                </a:lnTo>
                <a:lnTo>
                  <a:pt x="0" y="2"/>
                </a:lnTo>
                <a:lnTo>
                  <a:pt x="0" y="2"/>
                </a:lnTo>
                <a:lnTo>
                  <a:pt x="2" y="2"/>
                </a:lnTo>
              </a:path>
            </a:pathLst>
          </a:custGeom>
          <a:noFill/>
          <a:ln w="9525">
            <a:noFill/>
            <a:round/>
            <a:headEnd/>
            <a:tailEnd/>
          </a:ln>
        </p:spPr>
        <p:txBody>
          <a:bodyPr/>
          <a:lstStyle/>
          <a:p>
            <a:endParaRPr lang="en-US" dirty="0"/>
          </a:p>
        </p:txBody>
      </p:sp>
      <p:sp>
        <p:nvSpPr>
          <p:cNvPr id="3294" name="Freeform 1246"/>
          <p:cNvSpPr>
            <a:spLocks/>
          </p:cNvSpPr>
          <p:nvPr userDrawn="1"/>
        </p:nvSpPr>
        <p:spPr bwMode="auto">
          <a:xfrm>
            <a:off x="725488" y="547688"/>
            <a:ext cx="3175" cy="3175"/>
          </a:xfrm>
          <a:custGeom>
            <a:avLst/>
            <a:gdLst/>
            <a:ahLst/>
            <a:cxnLst>
              <a:cxn ang="0">
                <a:pos x="0" y="2"/>
              </a:cxn>
              <a:cxn ang="0">
                <a:pos x="0" y="2"/>
              </a:cxn>
              <a:cxn ang="0">
                <a:pos x="2" y="0"/>
              </a:cxn>
              <a:cxn ang="0">
                <a:pos x="2" y="0"/>
              </a:cxn>
              <a:cxn ang="0">
                <a:pos x="0" y="0"/>
              </a:cxn>
              <a:cxn ang="0">
                <a:pos x="0" y="0"/>
              </a:cxn>
              <a:cxn ang="0">
                <a:pos x="0" y="2"/>
              </a:cxn>
              <a:cxn ang="0">
                <a:pos x="0" y="2"/>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2"/>
              </a:cxn>
              <a:cxn ang="0">
                <a:pos x="0" y="2"/>
              </a:cxn>
            </a:cxnLst>
            <a:rect l="0" t="0" r="r" b="b"/>
            <a:pathLst>
              <a:path w="2" h="2">
                <a:moveTo>
                  <a:pt x="0" y="2"/>
                </a:moveTo>
                <a:lnTo>
                  <a:pt x="0" y="2"/>
                </a:lnTo>
                <a:lnTo>
                  <a:pt x="2" y="0"/>
                </a:lnTo>
                <a:lnTo>
                  <a:pt x="2" y="0"/>
                </a:lnTo>
                <a:lnTo>
                  <a:pt x="0" y="0"/>
                </a:lnTo>
                <a:lnTo>
                  <a:pt x="0" y="0"/>
                </a:lnTo>
                <a:lnTo>
                  <a:pt x="0" y="2"/>
                </a:lnTo>
                <a:lnTo>
                  <a:pt x="0" y="2"/>
                </a:lnTo>
                <a:lnTo>
                  <a:pt x="2" y="0"/>
                </a:lnTo>
                <a:lnTo>
                  <a:pt x="2"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2"/>
                </a:lnTo>
                <a:lnTo>
                  <a:pt x="0" y="2"/>
                </a:lnTo>
              </a:path>
            </a:pathLst>
          </a:custGeom>
          <a:noFill/>
          <a:ln w="9525">
            <a:noFill/>
            <a:round/>
            <a:headEnd/>
            <a:tailEnd/>
          </a:ln>
        </p:spPr>
        <p:txBody>
          <a:bodyPr/>
          <a:lstStyle/>
          <a:p>
            <a:endParaRPr lang="en-US" dirty="0"/>
          </a:p>
        </p:txBody>
      </p:sp>
      <p:sp>
        <p:nvSpPr>
          <p:cNvPr id="3298" name="Freeform 1250"/>
          <p:cNvSpPr>
            <a:spLocks/>
          </p:cNvSpPr>
          <p:nvPr userDrawn="1"/>
        </p:nvSpPr>
        <p:spPr bwMode="auto">
          <a:xfrm>
            <a:off x="731838" y="530225"/>
            <a:ext cx="3175" cy="1588"/>
          </a:xfrm>
          <a:custGeom>
            <a:avLst/>
            <a:gdLst/>
            <a:ahLst/>
            <a:cxnLst>
              <a:cxn ang="0">
                <a:pos x="2" y="0"/>
              </a:cxn>
              <a:cxn ang="0">
                <a:pos x="0" y="0"/>
              </a:cxn>
              <a:cxn ang="0">
                <a:pos x="2" y="0"/>
              </a:cxn>
            </a:cxnLst>
            <a:rect l="0" t="0" r="r" b="b"/>
            <a:pathLst>
              <a:path w="2">
                <a:moveTo>
                  <a:pt x="2" y="0"/>
                </a:moveTo>
                <a:lnTo>
                  <a:pt x="0" y="0"/>
                </a:lnTo>
                <a:lnTo>
                  <a:pt x="2" y="0"/>
                </a:lnTo>
              </a:path>
            </a:pathLst>
          </a:custGeom>
          <a:noFill/>
          <a:ln w="9525">
            <a:noFill/>
            <a:round/>
            <a:headEnd/>
            <a:tailEnd/>
          </a:ln>
        </p:spPr>
        <p:txBody>
          <a:bodyPr/>
          <a:lstStyle/>
          <a:p>
            <a:endParaRPr lang="en-US" dirty="0"/>
          </a:p>
        </p:txBody>
      </p:sp>
      <p:sp>
        <p:nvSpPr>
          <p:cNvPr id="3300" name="Freeform 1252"/>
          <p:cNvSpPr>
            <a:spLocks/>
          </p:cNvSpPr>
          <p:nvPr userDrawn="1"/>
        </p:nvSpPr>
        <p:spPr bwMode="auto">
          <a:xfrm>
            <a:off x="731838" y="527050"/>
            <a:ext cx="3175" cy="7938"/>
          </a:xfrm>
          <a:custGeom>
            <a:avLst/>
            <a:gdLst/>
            <a:ahLst/>
            <a:cxnLst>
              <a:cxn ang="0">
                <a:pos x="2" y="2"/>
              </a:cxn>
              <a:cxn ang="0">
                <a:pos x="2" y="2"/>
              </a:cxn>
              <a:cxn ang="0">
                <a:pos x="0" y="0"/>
              </a:cxn>
              <a:cxn ang="0">
                <a:pos x="0" y="2"/>
              </a:cxn>
              <a:cxn ang="0">
                <a:pos x="0" y="2"/>
              </a:cxn>
              <a:cxn ang="0">
                <a:pos x="2" y="5"/>
              </a:cxn>
              <a:cxn ang="0">
                <a:pos x="2" y="2"/>
              </a:cxn>
              <a:cxn ang="0">
                <a:pos x="2" y="2"/>
              </a:cxn>
              <a:cxn ang="0">
                <a:pos x="0" y="0"/>
              </a:cxn>
              <a:cxn ang="0">
                <a:pos x="0" y="2"/>
              </a:cxn>
              <a:cxn ang="0">
                <a:pos x="0" y="2"/>
              </a:cxn>
              <a:cxn ang="0">
                <a:pos x="2" y="5"/>
              </a:cxn>
              <a:cxn ang="0">
                <a:pos x="2" y="2"/>
              </a:cxn>
            </a:cxnLst>
            <a:rect l="0" t="0" r="r" b="b"/>
            <a:pathLst>
              <a:path w="2" h="5">
                <a:moveTo>
                  <a:pt x="2" y="2"/>
                </a:moveTo>
                <a:lnTo>
                  <a:pt x="2" y="2"/>
                </a:lnTo>
                <a:lnTo>
                  <a:pt x="0" y="0"/>
                </a:lnTo>
                <a:lnTo>
                  <a:pt x="0" y="2"/>
                </a:lnTo>
                <a:lnTo>
                  <a:pt x="0" y="2"/>
                </a:lnTo>
                <a:lnTo>
                  <a:pt x="2" y="5"/>
                </a:lnTo>
                <a:lnTo>
                  <a:pt x="2" y="2"/>
                </a:lnTo>
                <a:lnTo>
                  <a:pt x="2" y="2"/>
                </a:lnTo>
                <a:lnTo>
                  <a:pt x="0" y="0"/>
                </a:lnTo>
                <a:lnTo>
                  <a:pt x="0" y="2"/>
                </a:lnTo>
                <a:lnTo>
                  <a:pt x="0" y="2"/>
                </a:lnTo>
                <a:lnTo>
                  <a:pt x="2" y="5"/>
                </a:lnTo>
                <a:lnTo>
                  <a:pt x="2" y="2"/>
                </a:lnTo>
              </a:path>
            </a:pathLst>
          </a:custGeom>
          <a:noFill/>
          <a:ln w="9525">
            <a:noFill/>
            <a:round/>
            <a:headEnd/>
            <a:tailEnd/>
          </a:ln>
        </p:spPr>
        <p:txBody>
          <a:bodyPr/>
          <a:lstStyle/>
          <a:p>
            <a:endParaRPr lang="en-US" dirty="0"/>
          </a:p>
        </p:txBody>
      </p:sp>
      <p:sp>
        <p:nvSpPr>
          <p:cNvPr id="3303" name="Freeform 1255"/>
          <p:cNvSpPr>
            <a:spLocks/>
          </p:cNvSpPr>
          <p:nvPr userDrawn="1"/>
        </p:nvSpPr>
        <p:spPr bwMode="auto">
          <a:xfrm>
            <a:off x="712788" y="550863"/>
            <a:ext cx="3175" cy="1587"/>
          </a:xfrm>
          <a:custGeom>
            <a:avLst/>
            <a:gdLst/>
            <a:ahLst/>
            <a:cxnLst>
              <a:cxn ang="0">
                <a:pos x="0" y="0"/>
              </a:cxn>
              <a:cxn ang="0">
                <a:pos x="2" y="0"/>
              </a:cxn>
              <a:cxn ang="0">
                <a:pos x="2" y="0"/>
              </a:cxn>
              <a:cxn ang="0">
                <a:pos x="2" y="0"/>
              </a:cxn>
              <a:cxn ang="0">
                <a:pos x="2" y="0"/>
              </a:cxn>
              <a:cxn ang="0">
                <a:pos x="0" y="0"/>
              </a:cxn>
              <a:cxn ang="0">
                <a:pos x="0" y="0"/>
              </a:cxn>
              <a:cxn ang="0">
                <a:pos x="0" y="0"/>
              </a:cxn>
              <a:cxn ang="0">
                <a:pos x="0"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2" y="0"/>
              </a:cxn>
              <a:cxn ang="0">
                <a:pos x="0" y="0"/>
              </a:cxn>
              <a:cxn ang="0">
                <a:pos x="0" y="0"/>
              </a:cxn>
              <a:cxn ang="0">
                <a:pos x="0" y="0"/>
              </a:cxn>
            </a:cxnLst>
            <a:rect l="0" t="0" r="r" b="b"/>
            <a:pathLst>
              <a:path w="2">
                <a:moveTo>
                  <a:pt x="0" y="0"/>
                </a:moveTo>
                <a:lnTo>
                  <a:pt x="2" y="0"/>
                </a:lnTo>
                <a:lnTo>
                  <a:pt x="2" y="0"/>
                </a:lnTo>
                <a:lnTo>
                  <a:pt x="2" y="0"/>
                </a:lnTo>
                <a:lnTo>
                  <a:pt x="2" y="0"/>
                </a:lnTo>
                <a:lnTo>
                  <a:pt x="0" y="0"/>
                </a:lnTo>
                <a:lnTo>
                  <a:pt x="0" y="0"/>
                </a:lnTo>
                <a:lnTo>
                  <a:pt x="0" y="0"/>
                </a:lnTo>
                <a:lnTo>
                  <a:pt x="0"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2" y="0"/>
                </a:lnTo>
                <a:lnTo>
                  <a:pt x="0" y="0"/>
                </a:lnTo>
                <a:lnTo>
                  <a:pt x="0" y="0"/>
                </a:lnTo>
                <a:lnTo>
                  <a:pt x="0" y="0"/>
                </a:lnTo>
              </a:path>
            </a:pathLst>
          </a:custGeom>
          <a:noFill/>
          <a:ln w="9525">
            <a:noFill/>
            <a:round/>
            <a:headEnd/>
            <a:tailEnd/>
          </a:ln>
        </p:spPr>
        <p:txBody>
          <a:bodyPr/>
          <a:lstStyle/>
          <a:p>
            <a:endParaRPr lang="en-US" dirty="0"/>
          </a:p>
        </p:txBody>
      </p:sp>
      <p:sp>
        <p:nvSpPr>
          <p:cNvPr id="3304" name="Rectangle 1256"/>
          <p:cNvSpPr>
            <a:spLocks noChangeArrowheads="1"/>
          </p:cNvSpPr>
          <p:nvPr userDrawn="1"/>
        </p:nvSpPr>
        <p:spPr bwMode="auto">
          <a:xfrm>
            <a:off x="722313" y="550863"/>
            <a:ext cx="1587" cy="1587"/>
          </a:xfrm>
          <a:prstGeom prst="rect">
            <a:avLst/>
          </a:prstGeom>
          <a:solidFill>
            <a:srgbClr val="FFFFFF"/>
          </a:solidFill>
          <a:ln w="9525">
            <a:noFill/>
            <a:miter lim="800000"/>
            <a:headEnd/>
            <a:tailEnd/>
          </a:ln>
        </p:spPr>
        <p:txBody>
          <a:bodyPr/>
          <a:lstStyle/>
          <a:p>
            <a:endParaRPr lang="en-US" dirty="0"/>
          </a:p>
        </p:txBody>
      </p:sp>
      <p:sp>
        <p:nvSpPr>
          <p:cNvPr id="3306" name="Freeform 1258"/>
          <p:cNvSpPr>
            <a:spLocks/>
          </p:cNvSpPr>
          <p:nvPr userDrawn="1"/>
        </p:nvSpPr>
        <p:spPr bwMode="auto">
          <a:xfrm>
            <a:off x="722313" y="550863"/>
            <a:ext cx="1587" cy="1587"/>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endParaRPr lang="en-US" dirty="0"/>
          </a:p>
        </p:txBody>
      </p:sp>
      <p:sp>
        <p:nvSpPr>
          <p:cNvPr id="3314" name="Freeform 1266"/>
          <p:cNvSpPr>
            <a:spLocks/>
          </p:cNvSpPr>
          <p:nvPr userDrawn="1"/>
        </p:nvSpPr>
        <p:spPr bwMode="auto">
          <a:xfrm>
            <a:off x="728663" y="534988"/>
            <a:ext cx="1587" cy="1587"/>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lnTo>
                  <a:pt x="0" y="0"/>
                </a:lnTo>
              </a:path>
            </a:pathLst>
          </a:custGeom>
          <a:noFill/>
          <a:ln w="9525">
            <a:noFill/>
            <a:round/>
            <a:headEnd/>
            <a:tailEnd/>
          </a:ln>
        </p:spPr>
        <p:txBody>
          <a:bodyPr/>
          <a:lstStyle/>
          <a:p>
            <a:endParaRPr lang="en-US" dirty="0"/>
          </a:p>
        </p:txBody>
      </p:sp>
      <p:sp>
        <p:nvSpPr>
          <p:cNvPr id="3317" name="Freeform 1269"/>
          <p:cNvSpPr>
            <a:spLocks/>
          </p:cNvSpPr>
          <p:nvPr userDrawn="1"/>
        </p:nvSpPr>
        <p:spPr bwMode="auto">
          <a:xfrm>
            <a:off x="728663" y="530225"/>
            <a:ext cx="3175" cy="4763"/>
          </a:xfrm>
          <a:custGeom>
            <a:avLst/>
            <a:gdLst/>
            <a:ahLst/>
            <a:cxnLst>
              <a:cxn ang="0">
                <a:pos x="0" y="3"/>
              </a:cxn>
              <a:cxn ang="0">
                <a:pos x="2" y="0"/>
              </a:cxn>
              <a:cxn ang="0">
                <a:pos x="2" y="0"/>
              </a:cxn>
              <a:cxn ang="0">
                <a:pos x="2" y="0"/>
              </a:cxn>
              <a:cxn ang="0">
                <a:pos x="2" y="0"/>
              </a:cxn>
              <a:cxn ang="0">
                <a:pos x="0" y="0"/>
              </a:cxn>
              <a:cxn ang="0">
                <a:pos x="0" y="0"/>
              </a:cxn>
              <a:cxn ang="0">
                <a:pos x="0" y="3"/>
              </a:cxn>
              <a:cxn ang="0">
                <a:pos x="0" y="3"/>
              </a:cxn>
              <a:cxn ang="0">
                <a:pos x="2" y="0"/>
              </a:cxn>
              <a:cxn ang="0">
                <a:pos x="2" y="0"/>
              </a:cxn>
              <a:cxn ang="0">
                <a:pos x="0" y="0"/>
              </a:cxn>
              <a:cxn ang="0">
                <a:pos x="0" y="0"/>
              </a:cxn>
              <a:cxn ang="0">
                <a:pos x="0" y="0"/>
              </a:cxn>
              <a:cxn ang="0">
                <a:pos x="0" y="0"/>
              </a:cxn>
              <a:cxn ang="0">
                <a:pos x="0" y="0"/>
              </a:cxn>
              <a:cxn ang="0">
                <a:pos x="0" y="0"/>
              </a:cxn>
              <a:cxn ang="0">
                <a:pos x="0" y="0"/>
              </a:cxn>
              <a:cxn ang="0">
                <a:pos x="0" y="0"/>
              </a:cxn>
              <a:cxn ang="0">
                <a:pos x="0" y="3"/>
              </a:cxn>
              <a:cxn ang="0">
                <a:pos x="0" y="3"/>
              </a:cxn>
            </a:cxnLst>
            <a:rect l="0" t="0" r="r" b="b"/>
            <a:pathLst>
              <a:path w="2" h="3">
                <a:moveTo>
                  <a:pt x="0" y="3"/>
                </a:moveTo>
                <a:lnTo>
                  <a:pt x="2" y="0"/>
                </a:lnTo>
                <a:lnTo>
                  <a:pt x="2" y="0"/>
                </a:lnTo>
                <a:lnTo>
                  <a:pt x="2" y="0"/>
                </a:lnTo>
                <a:lnTo>
                  <a:pt x="2" y="0"/>
                </a:lnTo>
                <a:lnTo>
                  <a:pt x="0" y="0"/>
                </a:lnTo>
                <a:lnTo>
                  <a:pt x="0" y="0"/>
                </a:lnTo>
                <a:lnTo>
                  <a:pt x="0" y="3"/>
                </a:lnTo>
                <a:lnTo>
                  <a:pt x="0" y="3"/>
                </a:lnTo>
                <a:lnTo>
                  <a:pt x="2" y="0"/>
                </a:lnTo>
                <a:lnTo>
                  <a:pt x="2" y="0"/>
                </a:lnTo>
                <a:lnTo>
                  <a:pt x="0" y="0"/>
                </a:lnTo>
                <a:lnTo>
                  <a:pt x="0" y="0"/>
                </a:lnTo>
                <a:lnTo>
                  <a:pt x="0" y="0"/>
                </a:lnTo>
                <a:lnTo>
                  <a:pt x="0" y="0"/>
                </a:lnTo>
                <a:lnTo>
                  <a:pt x="0" y="0"/>
                </a:lnTo>
                <a:lnTo>
                  <a:pt x="0" y="0"/>
                </a:lnTo>
                <a:lnTo>
                  <a:pt x="0" y="0"/>
                </a:lnTo>
                <a:lnTo>
                  <a:pt x="0" y="0"/>
                </a:lnTo>
                <a:lnTo>
                  <a:pt x="0" y="3"/>
                </a:lnTo>
                <a:lnTo>
                  <a:pt x="0" y="3"/>
                </a:lnTo>
              </a:path>
            </a:pathLst>
          </a:custGeom>
          <a:noFill/>
          <a:ln w="9525">
            <a:noFill/>
            <a:round/>
            <a:headEnd/>
            <a:tailEnd/>
          </a:ln>
        </p:spPr>
        <p:txBody>
          <a:bodyPr/>
          <a:lstStyle/>
          <a:p>
            <a:endParaRPr lang="en-US" dirty="0"/>
          </a:p>
        </p:txBody>
      </p:sp>
      <p:sp>
        <p:nvSpPr>
          <p:cNvPr id="3318" name="Line 1270"/>
          <p:cNvSpPr>
            <a:spLocks noChangeShapeType="1"/>
          </p:cNvSpPr>
          <p:nvPr userDrawn="1"/>
        </p:nvSpPr>
        <p:spPr bwMode="auto">
          <a:xfrm>
            <a:off x="728663" y="530225"/>
            <a:ext cx="1587" cy="1588"/>
          </a:xfrm>
          <a:prstGeom prst="line">
            <a:avLst/>
          </a:prstGeom>
          <a:noFill/>
          <a:ln w="9525">
            <a:noFill/>
            <a:round/>
            <a:headEnd/>
            <a:tailEnd/>
          </a:ln>
        </p:spPr>
        <p:txBody>
          <a:bodyPr/>
          <a:lstStyle/>
          <a:p>
            <a:endParaRPr lang="en-US" dirty="0"/>
          </a:p>
        </p:txBody>
      </p:sp>
      <p:sp>
        <p:nvSpPr>
          <p:cNvPr id="3319" name="Line 1271"/>
          <p:cNvSpPr>
            <a:spLocks noChangeShapeType="1"/>
          </p:cNvSpPr>
          <p:nvPr userDrawn="1"/>
        </p:nvSpPr>
        <p:spPr bwMode="auto">
          <a:xfrm>
            <a:off x="728663" y="530225"/>
            <a:ext cx="1587" cy="1588"/>
          </a:xfrm>
          <a:prstGeom prst="line">
            <a:avLst/>
          </a:prstGeom>
          <a:noFill/>
          <a:ln w="9525">
            <a:noFill/>
            <a:round/>
            <a:headEnd/>
            <a:tailEnd/>
          </a:ln>
        </p:spPr>
        <p:txBody>
          <a:bodyPr/>
          <a:lstStyle/>
          <a:p>
            <a:endParaRPr lang="en-US" dirty="0"/>
          </a:p>
        </p:txBody>
      </p:sp>
      <p:sp>
        <p:nvSpPr>
          <p:cNvPr id="3320" name="Rectangle 1272"/>
          <p:cNvSpPr>
            <a:spLocks noChangeArrowheads="1"/>
          </p:cNvSpPr>
          <p:nvPr userDrawn="1"/>
        </p:nvSpPr>
        <p:spPr bwMode="auto">
          <a:xfrm>
            <a:off x="728663" y="530225"/>
            <a:ext cx="1587" cy="1588"/>
          </a:xfrm>
          <a:prstGeom prst="rect">
            <a:avLst/>
          </a:prstGeom>
          <a:solidFill>
            <a:srgbClr val="FFFFFF"/>
          </a:solidFill>
          <a:ln w="9525">
            <a:noFill/>
            <a:miter lim="800000"/>
            <a:headEnd/>
            <a:tailEnd/>
          </a:ln>
        </p:spPr>
        <p:txBody>
          <a:bodyPr/>
          <a:lstStyle/>
          <a:p>
            <a:endParaRPr lang="en-US" dirty="0"/>
          </a:p>
        </p:txBody>
      </p:sp>
      <p:sp>
        <p:nvSpPr>
          <p:cNvPr id="3321" name="Rectangle 1273"/>
          <p:cNvSpPr>
            <a:spLocks noChangeArrowheads="1"/>
          </p:cNvSpPr>
          <p:nvPr userDrawn="1"/>
        </p:nvSpPr>
        <p:spPr bwMode="auto">
          <a:xfrm>
            <a:off x="728663" y="530225"/>
            <a:ext cx="1587" cy="1588"/>
          </a:xfrm>
          <a:prstGeom prst="rect">
            <a:avLst/>
          </a:prstGeom>
          <a:noFill/>
          <a:ln w="9525">
            <a:noFill/>
            <a:miter lim="800000"/>
            <a:headEnd/>
            <a:tailEnd/>
          </a:ln>
        </p:spPr>
        <p:txBody>
          <a:bodyPr/>
          <a:lstStyle/>
          <a:p>
            <a:endParaRPr lang="en-US" dirty="0"/>
          </a:p>
        </p:txBody>
      </p:sp>
      <p:sp>
        <p:nvSpPr>
          <p:cNvPr id="3322" name="Line 1274"/>
          <p:cNvSpPr>
            <a:spLocks noChangeShapeType="1"/>
          </p:cNvSpPr>
          <p:nvPr userDrawn="1"/>
        </p:nvSpPr>
        <p:spPr bwMode="auto">
          <a:xfrm>
            <a:off x="728663" y="527050"/>
            <a:ext cx="1587" cy="1588"/>
          </a:xfrm>
          <a:prstGeom prst="line">
            <a:avLst/>
          </a:prstGeom>
          <a:noFill/>
          <a:ln w="9525">
            <a:noFill/>
            <a:round/>
            <a:headEnd/>
            <a:tailEnd/>
          </a:ln>
        </p:spPr>
        <p:txBody>
          <a:bodyPr/>
          <a:lstStyle/>
          <a:p>
            <a:endParaRPr lang="en-US" dirty="0"/>
          </a:p>
        </p:txBody>
      </p:sp>
      <p:sp>
        <p:nvSpPr>
          <p:cNvPr id="3323" name="Line 1275"/>
          <p:cNvSpPr>
            <a:spLocks noChangeShapeType="1"/>
          </p:cNvSpPr>
          <p:nvPr userDrawn="1"/>
        </p:nvSpPr>
        <p:spPr bwMode="auto">
          <a:xfrm>
            <a:off x="728663" y="527050"/>
            <a:ext cx="1587" cy="1588"/>
          </a:xfrm>
          <a:prstGeom prst="line">
            <a:avLst/>
          </a:prstGeom>
          <a:noFill/>
          <a:ln w="9525">
            <a:noFill/>
            <a:round/>
            <a:headEnd/>
            <a:tailEnd/>
          </a:ln>
        </p:spPr>
        <p:txBody>
          <a:bodyPr/>
          <a:lstStyle/>
          <a:p>
            <a:endParaRPr lang="en-US" dirty="0"/>
          </a:p>
        </p:txBody>
      </p:sp>
      <p:sp>
        <p:nvSpPr>
          <p:cNvPr id="3325" name="Freeform 1277"/>
          <p:cNvSpPr>
            <a:spLocks/>
          </p:cNvSpPr>
          <p:nvPr userDrawn="1"/>
        </p:nvSpPr>
        <p:spPr bwMode="auto">
          <a:xfrm>
            <a:off x="728663" y="523875"/>
            <a:ext cx="1587" cy="3175"/>
          </a:xfrm>
          <a:custGeom>
            <a:avLst/>
            <a:gdLst/>
            <a:ahLst/>
            <a:cxnLst>
              <a:cxn ang="0">
                <a:pos x="0" y="2"/>
              </a:cxn>
              <a:cxn ang="0">
                <a:pos x="0" y="2"/>
              </a:cxn>
              <a:cxn ang="0">
                <a:pos x="0" y="0"/>
              </a:cxn>
              <a:cxn ang="0">
                <a:pos x="0" y="2"/>
              </a:cxn>
              <a:cxn ang="0">
                <a:pos x="0" y="2"/>
              </a:cxn>
            </a:cxnLst>
            <a:rect l="0" t="0" r="r" b="b"/>
            <a:pathLst>
              <a:path h="2">
                <a:moveTo>
                  <a:pt x="0" y="2"/>
                </a:moveTo>
                <a:lnTo>
                  <a:pt x="0" y="2"/>
                </a:lnTo>
                <a:lnTo>
                  <a:pt x="0" y="0"/>
                </a:lnTo>
                <a:lnTo>
                  <a:pt x="0" y="2"/>
                </a:lnTo>
                <a:lnTo>
                  <a:pt x="0" y="2"/>
                </a:lnTo>
              </a:path>
            </a:pathLst>
          </a:custGeom>
          <a:noFill/>
          <a:ln w="9525">
            <a:noFill/>
            <a:round/>
            <a:headEnd/>
            <a:tailEnd/>
          </a:ln>
        </p:spPr>
        <p:txBody>
          <a:bodyPr/>
          <a:lstStyle/>
          <a:p>
            <a:endParaRPr lang="en-US" dirty="0"/>
          </a:p>
        </p:txBody>
      </p:sp>
      <p:sp>
        <p:nvSpPr>
          <p:cNvPr id="3335" name="Freeform 1287"/>
          <p:cNvSpPr>
            <a:spLocks/>
          </p:cNvSpPr>
          <p:nvPr userDrawn="1"/>
        </p:nvSpPr>
        <p:spPr bwMode="auto">
          <a:xfrm>
            <a:off x="719138" y="514350"/>
            <a:ext cx="3175" cy="3175"/>
          </a:xfrm>
          <a:custGeom>
            <a:avLst/>
            <a:gdLst/>
            <a:ahLst/>
            <a:cxnLst>
              <a:cxn ang="0">
                <a:pos x="0" y="0"/>
              </a:cxn>
              <a:cxn ang="0">
                <a:pos x="0" y="2"/>
              </a:cxn>
              <a:cxn ang="0">
                <a:pos x="2" y="2"/>
              </a:cxn>
              <a:cxn ang="0">
                <a:pos x="2" y="2"/>
              </a:cxn>
              <a:cxn ang="0">
                <a:pos x="2" y="2"/>
              </a:cxn>
              <a:cxn ang="0">
                <a:pos x="2" y="0"/>
              </a:cxn>
              <a:cxn ang="0">
                <a:pos x="0" y="0"/>
              </a:cxn>
              <a:cxn ang="0">
                <a:pos x="0" y="0"/>
              </a:cxn>
              <a:cxn ang="0">
                <a:pos x="0" y="2"/>
              </a:cxn>
              <a:cxn ang="0">
                <a:pos x="0" y="2"/>
              </a:cxn>
              <a:cxn ang="0">
                <a:pos x="0" y="2"/>
              </a:cxn>
              <a:cxn ang="0">
                <a:pos x="0" y="2"/>
              </a:cxn>
              <a:cxn ang="0">
                <a:pos x="2" y="2"/>
              </a:cxn>
              <a:cxn ang="0">
                <a:pos x="2" y="2"/>
              </a:cxn>
              <a:cxn ang="0">
                <a:pos x="0" y="0"/>
              </a:cxn>
              <a:cxn ang="0">
                <a:pos x="0" y="0"/>
              </a:cxn>
              <a:cxn ang="0">
                <a:pos x="0" y="0"/>
              </a:cxn>
            </a:cxnLst>
            <a:rect l="0" t="0" r="r" b="b"/>
            <a:pathLst>
              <a:path w="2" h="2">
                <a:moveTo>
                  <a:pt x="0" y="0"/>
                </a:moveTo>
                <a:lnTo>
                  <a:pt x="0" y="2"/>
                </a:lnTo>
                <a:lnTo>
                  <a:pt x="2" y="2"/>
                </a:lnTo>
                <a:lnTo>
                  <a:pt x="2" y="2"/>
                </a:lnTo>
                <a:lnTo>
                  <a:pt x="2" y="2"/>
                </a:lnTo>
                <a:lnTo>
                  <a:pt x="2" y="0"/>
                </a:lnTo>
                <a:lnTo>
                  <a:pt x="0" y="0"/>
                </a:lnTo>
                <a:lnTo>
                  <a:pt x="0" y="0"/>
                </a:lnTo>
                <a:lnTo>
                  <a:pt x="0" y="2"/>
                </a:lnTo>
                <a:lnTo>
                  <a:pt x="0" y="2"/>
                </a:lnTo>
                <a:lnTo>
                  <a:pt x="0" y="2"/>
                </a:lnTo>
                <a:lnTo>
                  <a:pt x="0" y="2"/>
                </a:lnTo>
                <a:lnTo>
                  <a:pt x="2" y="2"/>
                </a:lnTo>
                <a:lnTo>
                  <a:pt x="2" y="2"/>
                </a:lnTo>
                <a:lnTo>
                  <a:pt x="0" y="0"/>
                </a:lnTo>
                <a:lnTo>
                  <a:pt x="0" y="0"/>
                </a:lnTo>
                <a:lnTo>
                  <a:pt x="0" y="0"/>
                </a:lnTo>
              </a:path>
            </a:pathLst>
          </a:custGeom>
          <a:noFill/>
          <a:ln w="9525">
            <a:noFill/>
            <a:round/>
            <a:headEnd/>
            <a:tailEnd/>
          </a:ln>
        </p:spPr>
        <p:txBody>
          <a:bodyPr/>
          <a:lstStyle/>
          <a:p>
            <a:endParaRPr lang="en-US" dirty="0"/>
          </a:p>
        </p:txBody>
      </p:sp>
      <p:sp>
        <p:nvSpPr>
          <p:cNvPr id="3338" name="Freeform 1290"/>
          <p:cNvSpPr>
            <a:spLocks/>
          </p:cNvSpPr>
          <p:nvPr userDrawn="1"/>
        </p:nvSpPr>
        <p:spPr bwMode="auto">
          <a:xfrm>
            <a:off x="719138" y="517525"/>
            <a:ext cx="3175" cy="3175"/>
          </a:xfrm>
          <a:custGeom>
            <a:avLst/>
            <a:gdLst/>
            <a:ahLst/>
            <a:cxnLst>
              <a:cxn ang="0">
                <a:pos x="0" y="2"/>
              </a:cxn>
              <a:cxn ang="0">
                <a:pos x="0" y="2"/>
              </a:cxn>
              <a:cxn ang="0">
                <a:pos x="2" y="2"/>
              </a:cxn>
              <a:cxn ang="0">
                <a:pos x="2" y="2"/>
              </a:cxn>
              <a:cxn ang="0">
                <a:pos x="2" y="2"/>
              </a:cxn>
              <a:cxn ang="0">
                <a:pos x="2" y="0"/>
              </a:cxn>
              <a:cxn ang="0">
                <a:pos x="0" y="0"/>
              </a:cxn>
              <a:cxn ang="0">
                <a:pos x="0" y="0"/>
              </a:cxn>
              <a:cxn ang="0">
                <a:pos x="0" y="0"/>
              </a:cxn>
              <a:cxn ang="0">
                <a:pos x="0" y="0"/>
              </a:cxn>
              <a:cxn ang="0">
                <a:pos x="2" y="0"/>
              </a:cxn>
              <a:cxn ang="0">
                <a:pos x="0" y="0"/>
              </a:cxn>
              <a:cxn ang="0">
                <a:pos x="0" y="0"/>
              </a:cxn>
              <a:cxn ang="0">
                <a:pos x="0" y="0"/>
              </a:cxn>
              <a:cxn ang="0">
                <a:pos x="0" y="0"/>
              </a:cxn>
              <a:cxn ang="0">
                <a:pos x="0" y="2"/>
              </a:cxn>
              <a:cxn ang="0">
                <a:pos x="0" y="2"/>
              </a:cxn>
              <a:cxn ang="0">
                <a:pos x="0" y="2"/>
              </a:cxn>
              <a:cxn ang="0">
                <a:pos x="0" y="0"/>
              </a:cxn>
              <a:cxn ang="0">
                <a:pos x="0" y="0"/>
              </a:cxn>
              <a:cxn ang="0">
                <a:pos x="0" y="0"/>
              </a:cxn>
              <a:cxn ang="0">
                <a:pos x="0" y="0"/>
              </a:cxn>
              <a:cxn ang="0">
                <a:pos x="0" y="0"/>
              </a:cxn>
              <a:cxn ang="0">
                <a:pos x="0" y="0"/>
              </a:cxn>
              <a:cxn ang="0">
                <a:pos x="0" y="2"/>
              </a:cxn>
              <a:cxn ang="0">
                <a:pos x="2" y="2"/>
              </a:cxn>
              <a:cxn ang="0">
                <a:pos x="2" y="0"/>
              </a:cxn>
              <a:cxn ang="0">
                <a:pos x="2" y="0"/>
              </a:cxn>
              <a:cxn ang="0">
                <a:pos x="0" y="0"/>
              </a:cxn>
              <a:cxn ang="0">
                <a:pos x="0" y="0"/>
              </a:cxn>
              <a:cxn ang="0">
                <a:pos x="0" y="2"/>
              </a:cxn>
              <a:cxn ang="0">
                <a:pos x="0" y="2"/>
              </a:cxn>
              <a:cxn ang="0">
                <a:pos x="2" y="2"/>
              </a:cxn>
              <a:cxn ang="0">
                <a:pos x="2" y="2"/>
              </a:cxn>
              <a:cxn ang="0">
                <a:pos x="0" y="2"/>
              </a:cxn>
              <a:cxn ang="0">
                <a:pos x="0" y="2"/>
              </a:cxn>
              <a:cxn ang="0">
                <a:pos x="0" y="2"/>
              </a:cxn>
            </a:cxnLst>
            <a:rect l="0" t="0" r="r" b="b"/>
            <a:pathLst>
              <a:path w="2" h="2">
                <a:moveTo>
                  <a:pt x="0" y="2"/>
                </a:moveTo>
                <a:lnTo>
                  <a:pt x="0" y="2"/>
                </a:lnTo>
                <a:lnTo>
                  <a:pt x="2" y="2"/>
                </a:lnTo>
                <a:lnTo>
                  <a:pt x="2" y="2"/>
                </a:lnTo>
                <a:lnTo>
                  <a:pt x="2" y="2"/>
                </a:lnTo>
                <a:lnTo>
                  <a:pt x="2" y="0"/>
                </a:lnTo>
                <a:lnTo>
                  <a:pt x="0" y="0"/>
                </a:lnTo>
                <a:lnTo>
                  <a:pt x="0" y="0"/>
                </a:lnTo>
                <a:lnTo>
                  <a:pt x="0" y="0"/>
                </a:lnTo>
                <a:lnTo>
                  <a:pt x="0" y="0"/>
                </a:lnTo>
                <a:lnTo>
                  <a:pt x="2" y="0"/>
                </a:lnTo>
                <a:lnTo>
                  <a:pt x="0" y="0"/>
                </a:lnTo>
                <a:lnTo>
                  <a:pt x="0" y="0"/>
                </a:lnTo>
                <a:lnTo>
                  <a:pt x="0" y="0"/>
                </a:lnTo>
                <a:lnTo>
                  <a:pt x="0" y="0"/>
                </a:lnTo>
                <a:lnTo>
                  <a:pt x="0" y="2"/>
                </a:lnTo>
                <a:lnTo>
                  <a:pt x="0" y="2"/>
                </a:lnTo>
                <a:lnTo>
                  <a:pt x="0" y="2"/>
                </a:lnTo>
                <a:lnTo>
                  <a:pt x="0" y="0"/>
                </a:lnTo>
                <a:lnTo>
                  <a:pt x="0" y="0"/>
                </a:lnTo>
                <a:lnTo>
                  <a:pt x="0" y="0"/>
                </a:lnTo>
                <a:lnTo>
                  <a:pt x="0" y="0"/>
                </a:lnTo>
                <a:lnTo>
                  <a:pt x="0" y="0"/>
                </a:lnTo>
                <a:lnTo>
                  <a:pt x="0" y="0"/>
                </a:lnTo>
                <a:lnTo>
                  <a:pt x="0" y="2"/>
                </a:lnTo>
                <a:lnTo>
                  <a:pt x="2" y="2"/>
                </a:lnTo>
                <a:lnTo>
                  <a:pt x="2" y="0"/>
                </a:lnTo>
                <a:lnTo>
                  <a:pt x="2" y="0"/>
                </a:lnTo>
                <a:lnTo>
                  <a:pt x="0" y="0"/>
                </a:lnTo>
                <a:lnTo>
                  <a:pt x="0" y="0"/>
                </a:lnTo>
                <a:lnTo>
                  <a:pt x="0" y="2"/>
                </a:lnTo>
                <a:lnTo>
                  <a:pt x="0" y="2"/>
                </a:lnTo>
                <a:lnTo>
                  <a:pt x="2" y="2"/>
                </a:lnTo>
                <a:lnTo>
                  <a:pt x="2" y="2"/>
                </a:lnTo>
                <a:lnTo>
                  <a:pt x="0" y="2"/>
                </a:lnTo>
                <a:lnTo>
                  <a:pt x="0" y="2"/>
                </a:lnTo>
                <a:lnTo>
                  <a:pt x="0" y="2"/>
                </a:lnTo>
              </a:path>
            </a:pathLst>
          </a:custGeom>
          <a:noFill/>
          <a:ln w="9525">
            <a:noFill/>
            <a:round/>
            <a:headEnd/>
            <a:tailEnd/>
          </a:ln>
        </p:spPr>
        <p:txBody>
          <a:bodyPr/>
          <a:lstStyle/>
          <a:p>
            <a:endParaRPr lang="en-US" dirty="0"/>
          </a:p>
        </p:txBody>
      </p:sp>
      <p:sp>
        <p:nvSpPr>
          <p:cNvPr id="3383" name="Rectangle 1335"/>
          <p:cNvSpPr>
            <a:spLocks noChangeArrowheads="1"/>
          </p:cNvSpPr>
          <p:nvPr userDrawn="1"/>
        </p:nvSpPr>
        <p:spPr bwMode="auto">
          <a:xfrm>
            <a:off x="468313" y="508000"/>
            <a:ext cx="1587" cy="1588"/>
          </a:xfrm>
          <a:prstGeom prst="rect">
            <a:avLst/>
          </a:prstGeom>
          <a:solidFill>
            <a:srgbClr val="000000"/>
          </a:solidFill>
          <a:ln w="9525">
            <a:noFill/>
            <a:miter lim="800000"/>
            <a:headEnd/>
            <a:tailEnd/>
          </a:ln>
        </p:spPr>
        <p:txBody>
          <a:bodyPr/>
          <a:lstStyle/>
          <a:p>
            <a:endParaRPr lang="en-US" dirty="0"/>
          </a:p>
        </p:txBody>
      </p:sp>
      <p:sp>
        <p:nvSpPr>
          <p:cNvPr id="3384" name="Rectangle 1336"/>
          <p:cNvSpPr>
            <a:spLocks noChangeArrowheads="1"/>
          </p:cNvSpPr>
          <p:nvPr userDrawn="1"/>
        </p:nvSpPr>
        <p:spPr bwMode="auto">
          <a:xfrm>
            <a:off x="474663" y="495300"/>
            <a:ext cx="1587" cy="1588"/>
          </a:xfrm>
          <a:prstGeom prst="rect">
            <a:avLst/>
          </a:prstGeom>
          <a:solidFill>
            <a:srgbClr val="000000"/>
          </a:solidFill>
          <a:ln w="9525">
            <a:noFill/>
            <a:miter lim="800000"/>
            <a:headEnd/>
            <a:tailEnd/>
          </a:ln>
        </p:spPr>
        <p:txBody>
          <a:bodyPr/>
          <a:lstStyle/>
          <a:p>
            <a:endParaRPr lang="en-US" dirty="0"/>
          </a:p>
        </p:txBody>
      </p:sp>
      <p:sp>
        <p:nvSpPr>
          <p:cNvPr id="3385" name="Rectangle 1337"/>
          <p:cNvSpPr>
            <a:spLocks noChangeArrowheads="1"/>
          </p:cNvSpPr>
          <p:nvPr userDrawn="1"/>
        </p:nvSpPr>
        <p:spPr bwMode="auto">
          <a:xfrm>
            <a:off x="474663" y="495300"/>
            <a:ext cx="1587" cy="1588"/>
          </a:xfrm>
          <a:prstGeom prst="rect">
            <a:avLst/>
          </a:prstGeom>
          <a:solidFill>
            <a:srgbClr val="000000"/>
          </a:solidFill>
          <a:ln w="9525">
            <a:noFill/>
            <a:miter lim="800000"/>
            <a:headEnd/>
            <a:tailEnd/>
          </a:ln>
        </p:spPr>
        <p:txBody>
          <a:bodyPr/>
          <a:lstStyle/>
          <a:p>
            <a:endParaRPr lang="en-US" dirty="0"/>
          </a:p>
        </p:txBody>
      </p:sp>
      <p:sp>
        <p:nvSpPr>
          <p:cNvPr id="3388" name="Rectangle 1340"/>
          <p:cNvSpPr>
            <a:spLocks noChangeArrowheads="1"/>
          </p:cNvSpPr>
          <p:nvPr userDrawn="1"/>
        </p:nvSpPr>
        <p:spPr bwMode="auto">
          <a:xfrm>
            <a:off x="468313" y="508000"/>
            <a:ext cx="1587" cy="1588"/>
          </a:xfrm>
          <a:prstGeom prst="rect">
            <a:avLst/>
          </a:prstGeom>
          <a:solidFill>
            <a:srgbClr val="FFFFFF"/>
          </a:solidFill>
          <a:ln w="9525">
            <a:noFill/>
            <a:miter lim="800000"/>
            <a:headEnd/>
            <a:tailEnd/>
          </a:ln>
        </p:spPr>
        <p:txBody>
          <a:bodyPr/>
          <a:lstStyle/>
          <a:p>
            <a:endParaRPr lang="en-US" dirty="0"/>
          </a:p>
        </p:txBody>
      </p:sp>
      <p:sp>
        <p:nvSpPr>
          <p:cNvPr id="3389" name="Rectangle 1341"/>
          <p:cNvSpPr>
            <a:spLocks noChangeArrowheads="1"/>
          </p:cNvSpPr>
          <p:nvPr userDrawn="1"/>
        </p:nvSpPr>
        <p:spPr bwMode="auto">
          <a:xfrm>
            <a:off x="468313" y="508000"/>
            <a:ext cx="1587" cy="1588"/>
          </a:xfrm>
          <a:prstGeom prst="rect">
            <a:avLst/>
          </a:prstGeom>
          <a:solidFill>
            <a:srgbClr val="FFFFFF"/>
          </a:solidFill>
          <a:ln w="9525">
            <a:noFill/>
            <a:miter lim="800000"/>
            <a:headEnd/>
            <a:tailEnd/>
          </a:ln>
        </p:spPr>
        <p:txBody>
          <a:bodyPr/>
          <a:lstStyle/>
          <a:p>
            <a:endParaRPr lang="en-US" dirty="0"/>
          </a:p>
        </p:txBody>
      </p:sp>
      <p:sp>
        <p:nvSpPr>
          <p:cNvPr id="3390" name="Rectangle 1342"/>
          <p:cNvSpPr>
            <a:spLocks noChangeArrowheads="1"/>
          </p:cNvSpPr>
          <p:nvPr userDrawn="1"/>
        </p:nvSpPr>
        <p:spPr bwMode="auto">
          <a:xfrm>
            <a:off x="468313" y="508000"/>
            <a:ext cx="1587" cy="1588"/>
          </a:xfrm>
          <a:prstGeom prst="rect">
            <a:avLst/>
          </a:prstGeom>
          <a:solidFill>
            <a:srgbClr val="FFFFFF"/>
          </a:solidFill>
          <a:ln w="9525">
            <a:noFill/>
            <a:miter lim="800000"/>
            <a:headEnd/>
            <a:tailEnd/>
          </a:ln>
        </p:spPr>
        <p:txBody>
          <a:bodyPr/>
          <a:lstStyle/>
          <a:p>
            <a:endParaRPr lang="en-US" dirty="0"/>
          </a:p>
        </p:txBody>
      </p:sp>
      <p:sp>
        <p:nvSpPr>
          <p:cNvPr id="3391" name="Rectangle 1343"/>
          <p:cNvSpPr>
            <a:spLocks noChangeArrowheads="1"/>
          </p:cNvSpPr>
          <p:nvPr userDrawn="1"/>
        </p:nvSpPr>
        <p:spPr bwMode="auto">
          <a:xfrm>
            <a:off x="468313" y="508000"/>
            <a:ext cx="1587" cy="1588"/>
          </a:xfrm>
          <a:prstGeom prst="rect">
            <a:avLst/>
          </a:prstGeom>
          <a:solidFill>
            <a:srgbClr val="000000"/>
          </a:solidFill>
          <a:ln w="9525">
            <a:noFill/>
            <a:miter lim="800000"/>
            <a:headEnd/>
            <a:tailEnd/>
          </a:ln>
        </p:spPr>
        <p:txBody>
          <a:bodyPr/>
          <a:lstStyle/>
          <a:p>
            <a:endParaRPr lang="en-US" dirty="0"/>
          </a:p>
        </p:txBody>
      </p:sp>
      <p:sp>
        <p:nvSpPr>
          <p:cNvPr id="3392" name="Rectangle 1344"/>
          <p:cNvSpPr>
            <a:spLocks noChangeArrowheads="1"/>
          </p:cNvSpPr>
          <p:nvPr userDrawn="1"/>
        </p:nvSpPr>
        <p:spPr bwMode="auto">
          <a:xfrm>
            <a:off x="465138" y="485775"/>
            <a:ext cx="1587" cy="3175"/>
          </a:xfrm>
          <a:prstGeom prst="rect">
            <a:avLst/>
          </a:prstGeom>
          <a:solidFill>
            <a:srgbClr val="FFFFFF"/>
          </a:solidFill>
          <a:ln w="9525">
            <a:noFill/>
            <a:miter lim="800000"/>
            <a:headEnd/>
            <a:tailEnd/>
          </a:ln>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03BDF1F-6921-4C2D-996F-AFDD61F9AD18}"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71538"/>
            <a:ext cx="1943100" cy="5224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71538"/>
            <a:ext cx="5676900" cy="5224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3EFDD98-9DA8-4E01-8FF4-D194F8A7CABC}"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18118D2-0F8D-4602-A0D7-B1F86CBE2ABE}"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D385708-72AD-45EE-8E9D-B63F7093936D}"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B307307-A609-428A-9E99-140DEB2CEE41}"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E099AE62-9CD2-4AB2-8767-252DABCA785A}"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504EBB8E-3FEA-4560-B0BC-CFE1A04CA55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CCD103A2-8C4E-4E97-A1AF-54A29BAD86FE}" type="slidenum">
              <a:rPr lang="en-US"/>
              <a:pPr/>
              <a:t>‹#›</a:t>
            </a:fld>
            <a:endParaRPr lang="en-US" dirty="0"/>
          </a:p>
        </p:txBody>
      </p:sp>
      <p:pic>
        <p:nvPicPr>
          <p:cNvPr id="5" name="Рисунок 1" descr="logo_ass"/>
          <p:cNvPicPr/>
          <p:nvPr userDrawn="1"/>
        </p:nvPicPr>
        <p:blipFill>
          <a:blip r:embed="rId2" cstate="print"/>
          <a:srcRect/>
          <a:stretch>
            <a:fillRect/>
          </a:stretch>
        </p:blipFill>
        <p:spPr bwMode="auto">
          <a:xfrm>
            <a:off x="2303108" y="6326584"/>
            <a:ext cx="437250" cy="438912"/>
          </a:xfrm>
          <a:prstGeom prst="rect">
            <a:avLst/>
          </a:prstGeom>
          <a:noFill/>
          <a:ln w="9525">
            <a:noFill/>
            <a:miter lim="800000"/>
            <a:headEnd/>
            <a:tailEnd/>
          </a:ln>
        </p:spPr>
      </p:pic>
      <p:sp>
        <p:nvSpPr>
          <p:cNvPr id="6" name="TextBox 5"/>
          <p:cNvSpPr txBox="1"/>
          <p:nvPr userDrawn="1"/>
        </p:nvSpPr>
        <p:spPr>
          <a:xfrm>
            <a:off x="2196151" y="6151427"/>
            <a:ext cx="651164" cy="184666"/>
          </a:xfrm>
          <a:prstGeom prst="rect">
            <a:avLst/>
          </a:prstGeom>
          <a:noFill/>
        </p:spPr>
        <p:txBody>
          <a:bodyPr wrap="square" rtlCol="0">
            <a:spAutoFit/>
          </a:bodyPr>
          <a:lstStyle/>
          <a:p>
            <a:pPr algn="ctr">
              <a:buNone/>
            </a:pPr>
            <a:r>
              <a:rPr lang="ru-RU" sz="600" b="0" dirty="0" smtClean="0">
                <a:solidFill>
                  <a:schemeClr val="bg1"/>
                </a:solidFill>
                <a:latin typeface="Arial" pitchFamily="34" charset="0"/>
                <a:cs typeface="Arial" pitchFamily="34" charset="0"/>
              </a:rPr>
              <a:t>При</a:t>
            </a:r>
            <a:r>
              <a:rPr lang="ru-RU" sz="600" b="0" baseline="0" dirty="0" smtClean="0">
                <a:solidFill>
                  <a:schemeClr val="bg1"/>
                </a:solidFill>
                <a:latin typeface="Arial" pitchFamily="34" charset="0"/>
                <a:cs typeface="Arial" pitchFamily="34" charset="0"/>
              </a:rPr>
              <a:t> участии</a:t>
            </a:r>
            <a:endParaRPr lang="en-US" sz="600" b="0" dirty="0">
              <a:solidFill>
                <a:schemeClr val="bg1"/>
              </a:solidFill>
              <a:latin typeface="Arial" pitchFamily="34" charset="0"/>
              <a:cs typeface="Arial"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B0169E5-8F4E-4704-A516-6C8FEB1B2FEE}"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269B4526-4826-4BBE-B562-5DDAFE44B866}"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2" name="Rectangle 108"/>
          <p:cNvSpPr>
            <a:spLocks noChangeArrowheads="1"/>
          </p:cNvSpPr>
          <p:nvPr userDrawn="1"/>
        </p:nvSpPr>
        <p:spPr bwMode="auto">
          <a:xfrm>
            <a:off x="0" y="6145213"/>
            <a:ext cx="9144000" cy="712787"/>
          </a:xfrm>
          <a:prstGeom prst="rect">
            <a:avLst/>
          </a:prstGeom>
          <a:solidFill>
            <a:srgbClr val="014C6D"/>
          </a:solidFill>
          <a:ln w="9525">
            <a:noFill/>
            <a:miter lim="800000"/>
            <a:headEnd/>
            <a:tailEnd/>
          </a:ln>
          <a:effectLst/>
        </p:spPr>
        <p:txBody>
          <a:bodyPr/>
          <a:lstStyle/>
          <a:p>
            <a:endParaRPr lang="en-US" dirty="0"/>
          </a:p>
        </p:txBody>
      </p:sp>
      <p:sp>
        <p:nvSpPr>
          <p:cNvPr id="1133" name="Rectangle 109"/>
          <p:cNvSpPr>
            <a:spLocks noChangeArrowheads="1"/>
          </p:cNvSpPr>
          <p:nvPr userDrawn="1"/>
        </p:nvSpPr>
        <p:spPr bwMode="auto">
          <a:xfrm flipH="1">
            <a:off x="0" y="0"/>
            <a:ext cx="9144000" cy="200025"/>
          </a:xfrm>
          <a:prstGeom prst="rect">
            <a:avLst/>
          </a:prstGeom>
          <a:solidFill>
            <a:srgbClr val="00783C"/>
          </a:solidFill>
          <a:ln w="9525">
            <a:noFill/>
            <a:miter lim="800000"/>
            <a:headEnd/>
            <a:tailEnd/>
          </a:ln>
          <a:effectLst/>
        </p:spPr>
        <p:txBody>
          <a:bodyPr wrap="none" anchor="ctr"/>
          <a:lstStyle/>
          <a:p>
            <a:endParaRPr lang="en-US" dirty="0"/>
          </a:p>
        </p:txBody>
      </p:sp>
      <p:sp>
        <p:nvSpPr>
          <p:cNvPr id="1105" name="Rectangle 81"/>
          <p:cNvSpPr>
            <a:spLocks noChangeArrowheads="1"/>
          </p:cNvSpPr>
          <p:nvPr userDrawn="1"/>
        </p:nvSpPr>
        <p:spPr bwMode="auto">
          <a:xfrm flipH="1">
            <a:off x="0" y="0"/>
            <a:ext cx="9144000" cy="200025"/>
          </a:xfrm>
          <a:prstGeom prst="rect">
            <a:avLst/>
          </a:prstGeom>
          <a:solidFill>
            <a:srgbClr val="00783C"/>
          </a:solidFill>
          <a:ln w="9525">
            <a:noFill/>
            <a:miter lim="800000"/>
            <a:headEnd/>
            <a:tailEnd/>
          </a:ln>
          <a:effectLst/>
        </p:spPr>
        <p:txBody>
          <a:bodyPr wrap="none" anchor="ctr"/>
          <a:lstStyle/>
          <a:p>
            <a:endParaRPr lang="en-US" dirty="0"/>
          </a:p>
        </p:txBody>
      </p:sp>
      <p:sp>
        <p:nvSpPr>
          <p:cNvPr id="1026" name="Rectangle 2"/>
          <p:cNvSpPr>
            <a:spLocks noGrp="1" noChangeArrowheads="1"/>
          </p:cNvSpPr>
          <p:nvPr>
            <p:ph type="title"/>
          </p:nvPr>
        </p:nvSpPr>
        <p:spPr bwMode="auto">
          <a:xfrm>
            <a:off x="685800" y="871538"/>
            <a:ext cx="7772400" cy="5635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573338"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a:latin typeface="Times New Roman" charset="0"/>
              </a:defRPr>
            </a:lvl1pPr>
          </a:lstStyle>
          <a:p>
            <a:endParaRPr lang="en-US" dirty="0"/>
          </a:p>
        </p:txBody>
      </p:sp>
      <p:sp>
        <p:nvSpPr>
          <p:cNvPr id="1029" name="Rectangle 5"/>
          <p:cNvSpPr>
            <a:spLocks noGrp="1" noChangeArrowheads="1"/>
          </p:cNvSpPr>
          <p:nvPr>
            <p:ph type="ftr" sz="quarter" idx="3"/>
          </p:nvPr>
        </p:nvSpPr>
        <p:spPr bwMode="auto">
          <a:xfrm>
            <a:off x="4875213" y="6400800"/>
            <a:ext cx="1566862"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a:latin typeface="Times New Roman" charset="0"/>
              </a:defRPr>
            </a:lvl1pPr>
          </a:lstStyle>
          <a:p>
            <a:endParaRPr lang="en-US" dirty="0"/>
          </a:p>
        </p:txBody>
      </p:sp>
      <p:sp>
        <p:nvSpPr>
          <p:cNvPr id="1030" name="Rectangle 6"/>
          <p:cNvSpPr>
            <a:spLocks noGrp="1" noChangeArrowheads="1"/>
          </p:cNvSpPr>
          <p:nvPr>
            <p:ph type="sldNum" sz="quarter" idx="4"/>
          </p:nvPr>
        </p:nvSpPr>
        <p:spPr bwMode="auto">
          <a:xfrm>
            <a:off x="3632200" y="6435725"/>
            <a:ext cx="1884363" cy="279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100" b="1">
                <a:solidFill>
                  <a:schemeClr val="bg1"/>
                </a:solidFill>
              </a:defRPr>
            </a:lvl1pPr>
          </a:lstStyle>
          <a:p>
            <a:fld id="{F4E9ECC5-69B7-49B5-AA69-F3385E0E61FD}"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2600" b="1">
          <a:solidFill>
            <a:srgbClr val="014C6D"/>
          </a:solidFill>
          <a:latin typeface="+mj-lt"/>
          <a:ea typeface="+mj-ea"/>
          <a:cs typeface="+mj-cs"/>
        </a:defRPr>
      </a:lvl1pPr>
      <a:lvl2pPr algn="ctr" rtl="0" fontAlgn="base">
        <a:spcBef>
          <a:spcPct val="0"/>
        </a:spcBef>
        <a:spcAft>
          <a:spcPct val="0"/>
        </a:spcAft>
        <a:defRPr sz="2600" b="1">
          <a:solidFill>
            <a:srgbClr val="014C6D"/>
          </a:solidFill>
          <a:latin typeface="Trebuchet MS" pitchFamily="34" charset="0"/>
        </a:defRPr>
      </a:lvl2pPr>
      <a:lvl3pPr algn="ctr" rtl="0" fontAlgn="base">
        <a:spcBef>
          <a:spcPct val="0"/>
        </a:spcBef>
        <a:spcAft>
          <a:spcPct val="0"/>
        </a:spcAft>
        <a:defRPr sz="2600" b="1">
          <a:solidFill>
            <a:srgbClr val="014C6D"/>
          </a:solidFill>
          <a:latin typeface="Trebuchet MS" pitchFamily="34" charset="0"/>
        </a:defRPr>
      </a:lvl3pPr>
      <a:lvl4pPr algn="ctr" rtl="0" fontAlgn="base">
        <a:spcBef>
          <a:spcPct val="0"/>
        </a:spcBef>
        <a:spcAft>
          <a:spcPct val="0"/>
        </a:spcAft>
        <a:defRPr sz="2600" b="1">
          <a:solidFill>
            <a:srgbClr val="014C6D"/>
          </a:solidFill>
          <a:latin typeface="Trebuchet MS" pitchFamily="34" charset="0"/>
        </a:defRPr>
      </a:lvl4pPr>
      <a:lvl5pPr algn="ctr" rtl="0" fontAlgn="base">
        <a:spcBef>
          <a:spcPct val="0"/>
        </a:spcBef>
        <a:spcAft>
          <a:spcPct val="0"/>
        </a:spcAft>
        <a:defRPr sz="2600" b="1">
          <a:solidFill>
            <a:srgbClr val="014C6D"/>
          </a:solidFill>
          <a:latin typeface="Trebuchet MS" pitchFamily="34"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227013" indent="-227013" algn="l" rtl="0" fontAlgn="base">
        <a:lnSpc>
          <a:spcPct val="115000"/>
        </a:lnSpc>
        <a:spcBef>
          <a:spcPct val="20000"/>
        </a:spcBef>
        <a:spcAft>
          <a:spcPct val="0"/>
        </a:spcAft>
        <a:buClr>
          <a:srgbClr val="00783C"/>
        </a:buClr>
        <a:buChar char="•"/>
        <a:defRPr sz="2000">
          <a:solidFill>
            <a:schemeClr val="tx1"/>
          </a:solidFill>
          <a:latin typeface="+mn-lt"/>
          <a:ea typeface="+mn-ea"/>
          <a:cs typeface="+mn-cs"/>
        </a:defRPr>
      </a:lvl1pPr>
      <a:lvl2pPr marL="742950" indent="-285750" algn="l" rtl="0" fontAlgn="base">
        <a:spcBef>
          <a:spcPct val="20000"/>
        </a:spcBef>
        <a:spcAft>
          <a:spcPct val="0"/>
        </a:spcAft>
        <a:buClr>
          <a:srgbClr val="00783C"/>
        </a:buClr>
        <a:buFont typeface="Wingdings" pitchFamily="2" charset="2"/>
        <a:buChar char="§"/>
        <a:defRPr sz="1600">
          <a:solidFill>
            <a:schemeClr val="tx1"/>
          </a:solidFill>
          <a:latin typeface="+mn-lt"/>
        </a:defRPr>
      </a:lvl2pPr>
      <a:lvl3pPr marL="1143000" indent="-228600" algn="l" rtl="0" fontAlgn="base">
        <a:spcBef>
          <a:spcPct val="20000"/>
        </a:spcBef>
        <a:spcAft>
          <a:spcPct val="0"/>
        </a:spcAft>
        <a:buClr>
          <a:srgbClr val="00783C"/>
        </a:buClr>
        <a:buChar char="•"/>
        <a:defRPr sz="1600">
          <a:solidFill>
            <a:schemeClr val="tx1"/>
          </a:solidFill>
          <a:latin typeface="+mn-lt"/>
        </a:defRPr>
      </a:lvl3pPr>
      <a:lvl4pPr marL="1600200" indent="-228600" algn="l" rtl="0" fontAlgn="base">
        <a:spcBef>
          <a:spcPct val="20000"/>
        </a:spcBef>
        <a:spcAft>
          <a:spcPct val="0"/>
        </a:spcAft>
        <a:buClr>
          <a:srgbClr val="00783C"/>
        </a:buClr>
        <a:buChar char="–"/>
        <a:defRPr sz="1600">
          <a:solidFill>
            <a:schemeClr val="tx1"/>
          </a:solidFill>
          <a:latin typeface="+mn-lt"/>
        </a:defRPr>
      </a:lvl4pPr>
      <a:lvl5pPr marL="2057400" indent="-228600" algn="l" rtl="0" fontAlgn="base">
        <a:spcBef>
          <a:spcPct val="20000"/>
        </a:spcBef>
        <a:spcAft>
          <a:spcPct val="0"/>
        </a:spcAft>
        <a:buClr>
          <a:srgbClr val="00783C"/>
        </a:buClr>
        <a:buChar char="»"/>
        <a:defRPr sz="1600">
          <a:solidFill>
            <a:schemeClr val="tx1"/>
          </a:solidFill>
          <a:latin typeface="+mn-lt"/>
        </a:defRPr>
      </a:lvl5pPr>
      <a:lvl6pPr marL="2514600" indent="-228600" algn="l" rtl="0" fontAlgn="base">
        <a:spcBef>
          <a:spcPct val="20000"/>
        </a:spcBef>
        <a:spcAft>
          <a:spcPct val="0"/>
        </a:spcAft>
        <a:buClr>
          <a:srgbClr val="00783C"/>
        </a:buClr>
        <a:buChar char="»"/>
        <a:defRPr sz="1600">
          <a:solidFill>
            <a:schemeClr val="tx1"/>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3.jpg"/><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82601" y="5794960"/>
            <a:ext cx="8239760" cy="338554"/>
          </a:xfrm>
          <a:prstGeom prst="rect">
            <a:avLst/>
          </a:prstGeom>
          <a:noFill/>
        </p:spPr>
        <p:txBody>
          <a:bodyPr wrap="square" rtlCol="0">
            <a:spAutoFit/>
          </a:bodyPr>
          <a:lstStyle/>
          <a:p>
            <a:pPr algn="ctr">
              <a:spcBef>
                <a:spcPts val="0"/>
              </a:spcBef>
              <a:spcAft>
                <a:spcPts val="600"/>
              </a:spcAft>
              <a:buNone/>
            </a:pPr>
            <a:r>
              <a:rPr lang="ru-RU" sz="1600" dirty="0">
                <a:latin typeface="Arial" pitchFamily="34" charset="0"/>
                <a:cs typeface="Arial" pitchFamily="34" charset="0"/>
              </a:rPr>
              <a:t>20-23 октября 2015 г.</a:t>
            </a:r>
          </a:p>
        </p:txBody>
      </p:sp>
      <p:sp>
        <p:nvSpPr>
          <p:cNvPr id="5" name="TextBox 4"/>
          <p:cNvSpPr txBox="1"/>
          <p:nvPr/>
        </p:nvSpPr>
        <p:spPr>
          <a:xfrm>
            <a:off x="482601" y="2901204"/>
            <a:ext cx="8239760" cy="707886"/>
          </a:xfrm>
          <a:prstGeom prst="rect">
            <a:avLst/>
          </a:prstGeom>
          <a:noFill/>
        </p:spPr>
        <p:txBody>
          <a:bodyPr wrap="square" rtlCol="0">
            <a:spAutoFit/>
          </a:bodyPr>
          <a:lstStyle/>
          <a:p>
            <a:pPr algn="ctr">
              <a:spcBef>
                <a:spcPts val="0"/>
              </a:spcBef>
              <a:buNone/>
            </a:pPr>
            <a:r>
              <a:rPr lang="ru-RU" sz="2000" b="1" dirty="0">
                <a:latin typeface="Arial" pitchFamily="34" charset="0"/>
                <a:cs typeface="Arial" pitchFamily="34" charset="0"/>
              </a:rPr>
              <a:t>Финансирование капитального ремонта в многоквартирных домах</a:t>
            </a:r>
            <a:r>
              <a:rPr lang="en-US" sz="2000" b="1" dirty="0">
                <a:latin typeface="Arial" pitchFamily="34" charset="0"/>
                <a:cs typeface="Arial" pitchFamily="34" charset="0"/>
              </a:rPr>
              <a:t> </a:t>
            </a:r>
            <a:r>
              <a:rPr lang="ru-RU" sz="2000" b="1" dirty="0">
                <a:latin typeface="Arial" pitchFamily="34" charset="0"/>
                <a:cs typeface="Arial" pitchFamily="34" charset="0"/>
              </a:rPr>
              <a:t>в Нижегородской области</a:t>
            </a:r>
            <a:endParaRPr lang="en-US" sz="2000" b="1" dirty="0">
              <a:latin typeface="Arial" pitchFamily="34" charset="0"/>
              <a:cs typeface="Arial"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10</a:t>
            </a:fld>
            <a:endParaRPr lang="en-US" dirty="0"/>
          </a:p>
        </p:txBody>
      </p:sp>
      <p:sp>
        <p:nvSpPr>
          <p:cNvPr id="7" name="TextBox 6"/>
          <p:cNvSpPr txBox="1"/>
          <p:nvPr/>
        </p:nvSpPr>
        <p:spPr>
          <a:xfrm>
            <a:off x="490888" y="293311"/>
            <a:ext cx="8200726" cy="1015663"/>
          </a:xfrm>
          <a:prstGeom prst="rect">
            <a:avLst/>
          </a:prstGeom>
          <a:noFill/>
        </p:spPr>
        <p:txBody>
          <a:bodyPr wrap="square" rtlCol="0">
            <a:spAutoFit/>
          </a:bodyPr>
          <a:lstStyle/>
          <a:p>
            <a:pPr algn="just">
              <a:buNone/>
            </a:pPr>
            <a:r>
              <a:rPr lang="ru-RU" sz="2000" b="1" dirty="0" smtClean="0">
                <a:latin typeface="Arial" pitchFamily="34" charset="0"/>
                <a:cs typeface="Arial" pitchFamily="34" charset="0"/>
              </a:rPr>
              <a:t>При решении формировать фонд капитального ремонта на специальном счете, решением общего собрания собственников должны быть определены:</a:t>
            </a:r>
            <a:r>
              <a:rPr lang="en-US" sz="2000" b="1" dirty="0" smtClean="0">
                <a:latin typeface="Arial" pitchFamily="34" charset="0"/>
                <a:cs typeface="Arial" pitchFamily="34" charset="0"/>
              </a:rPr>
              <a:t>*</a:t>
            </a:r>
            <a:endParaRPr lang="ru-RU" sz="2000" b="1" dirty="0">
              <a:latin typeface="Arial" pitchFamily="34" charset="0"/>
              <a:cs typeface="Arial" pitchFamily="34" charset="0"/>
            </a:endParaRPr>
          </a:p>
        </p:txBody>
      </p:sp>
      <p:sp>
        <p:nvSpPr>
          <p:cNvPr id="47" name="Rectangle 46"/>
          <p:cNvSpPr/>
          <p:nvPr/>
        </p:nvSpPr>
        <p:spPr bwMode="auto">
          <a:xfrm>
            <a:off x="669288" y="1770836"/>
            <a:ext cx="2011680" cy="1280160"/>
          </a:xfrm>
          <a:prstGeom prst="rect">
            <a:avLst/>
          </a:prstGeom>
          <a:solidFill>
            <a:srgbClr val="FBE6CB"/>
          </a:solidFill>
          <a:ln w="15875" cap="flat" cmpd="sng" algn="ctr">
            <a:solidFill>
              <a:srgbClr val="FF99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51" name="TextBox 50"/>
          <p:cNvSpPr txBox="1"/>
          <p:nvPr/>
        </p:nvSpPr>
        <p:spPr>
          <a:xfrm>
            <a:off x="747373" y="1872307"/>
            <a:ext cx="1855511" cy="1077218"/>
          </a:xfrm>
          <a:prstGeom prst="rect">
            <a:avLst/>
          </a:prstGeom>
          <a:noFill/>
        </p:spPr>
        <p:txBody>
          <a:bodyPr wrap="square" rtlCol="0">
            <a:spAutoFit/>
          </a:bodyPr>
          <a:lstStyle/>
          <a:p>
            <a:pPr algn="ctr">
              <a:buNone/>
            </a:pPr>
            <a:r>
              <a:rPr lang="ru-RU" sz="1600" dirty="0" smtClean="0">
                <a:latin typeface="Arial" pitchFamily="34" charset="0"/>
                <a:cs typeface="Arial" pitchFamily="34" charset="0"/>
              </a:rPr>
              <a:t>1. Размер ежемесячного взноса на кап. ремонт</a:t>
            </a:r>
            <a:endParaRPr lang="en-US" sz="1600" dirty="0">
              <a:latin typeface="Arial" pitchFamily="34" charset="0"/>
              <a:cs typeface="Arial" pitchFamily="34" charset="0"/>
            </a:endParaRPr>
          </a:p>
        </p:txBody>
      </p:sp>
      <p:sp>
        <p:nvSpPr>
          <p:cNvPr id="57" name="TextBox 56"/>
          <p:cNvSpPr txBox="1"/>
          <p:nvPr/>
        </p:nvSpPr>
        <p:spPr>
          <a:xfrm>
            <a:off x="2760192" y="2118528"/>
            <a:ext cx="5695186" cy="584775"/>
          </a:xfrm>
          <a:prstGeom prst="rect">
            <a:avLst/>
          </a:prstGeom>
          <a:noFill/>
        </p:spPr>
        <p:txBody>
          <a:bodyPr wrap="square" rtlCol="0">
            <a:spAutoFit/>
          </a:bodyPr>
          <a:lstStyle/>
          <a:p>
            <a:pPr algn="just">
              <a:buNone/>
            </a:pPr>
            <a:r>
              <a:rPr lang="ru-RU" sz="1600" dirty="0">
                <a:latin typeface="Arial" pitchFamily="34" charset="0"/>
                <a:cs typeface="Arial" pitchFamily="34" charset="0"/>
              </a:rPr>
              <a:t>Не менее минимального размера, установленного </a:t>
            </a:r>
            <a:r>
              <a:rPr lang="ru-RU" sz="1600" dirty="0" smtClean="0">
                <a:latin typeface="Arial" pitchFamily="34" charset="0"/>
                <a:cs typeface="Arial" pitchFamily="34" charset="0"/>
              </a:rPr>
              <a:t>законом </a:t>
            </a:r>
            <a:r>
              <a:rPr lang="ru-RU" sz="1600" dirty="0" smtClean="0">
                <a:latin typeface="Arial" pitchFamily="34" charset="0"/>
                <a:cs typeface="Arial" pitchFamily="34" charset="0"/>
              </a:rPr>
              <a:t>Нижегородской области</a:t>
            </a:r>
            <a:endParaRPr lang="en-US" sz="1600" dirty="0">
              <a:latin typeface="Arial" pitchFamily="34" charset="0"/>
              <a:cs typeface="Arial" pitchFamily="34" charset="0"/>
            </a:endParaRPr>
          </a:p>
        </p:txBody>
      </p:sp>
      <p:cxnSp>
        <p:nvCxnSpPr>
          <p:cNvPr id="13" name="Straight Connector 12"/>
          <p:cNvCxnSpPr/>
          <p:nvPr/>
        </p:nvCxnSpPr>
        <p:spPr bwMode="auto">
          <a:xfrm>
            <a:off x="4280" y="5665907"/>
            <a:ext cx="9144000" cy="0"/>
          </a:xfrm>
          <a:prstGeom prst="line">
            <a:avLst/>
          </a:prstGeom>
          <a:noFill/>
          <a:ln w="9525" cap="flat" cmpd="sng" algn="ctr">
            <a:solidFill>
              <a:schemeClr val="tx1"/>
            </a:solidFill>
            <a:prstDash val="dash"/>
            <a:round/>
            <a:headEnd type="none" w="med" len="med"/>
            <a:tailEnd type="none" w="med" len="med"/>
          </a:ln>
          <a:effectLst/>
        </p:spPr>
      </p:cxnSp>
      <p:sp>
        <p:nvSpPr>
          <p:cNvPr id="2" name="Rectangle 1"/>
          <p:cNvSpPr/>
          <p:nvPr/>
        </p:nvSpPr>
        <p:spPr>
          <a:xfrm>
            <a:off x="791306" y="5797439"/>
            <a:ext cx="6868803" cy="276999"/>
          </a:xfrm>
          <a:prstGeom prst="rect">
            <a:avLst/>
          </a:prstGeom>
        </p:spPr>
        <p:txBody>
          <a:bodyPr wrap="square">
            <a:spAutoFit/>
          </a:bodyPr>
          <a:lstStyle/>
          <a:p>
            <a:pPr algn="just">
              <a:spcBef>
                <a:spcPts val="0"/>
              </a:spcBef>
              <a:buNone/>
            </a:pPr>
            <a:r>
              <a:rPr lang="ru-RU" sz="1200" dirty="0" smtClean="0">
                <a:latin typeface="Arial" pitchFamily="34" charset="0"/>
                <a:cs typeface="Arial" pitchFamily="34" charset="0"/>
              </a:rPr>
              <a:t>*Согласно ч. 4 ст. 170 Жилищного кодекса РФ.</a:t>
            </a:r>
            <a:endParaRPr lang="ru-RU" sz="1200" dirty="0">
              <a:latin typeface="Arial" pitchFamily="34" charset="0"/>
              <a:cs typeface="Arial" pitchFamily="34" charset="0"/>
            </a:endParaRPr>
          </a:p>
        </p:txBody>
      </p:sp>
      <p:sp>
        <p:nvSpPr>
          <p:cNvPr id="15" name="Rectangle 14"/>
          <p:cNvSpPr/>
          <p:nvPr/>
        </p:nvSpPr>
        <p:spPr bwMode="auto">
          <a:xfrm>
            <a:off x="669288" y="3437520"/>
            <a:ext cx="2011680" cy="1417834"/>
          </a:xfrm>
          <a:prstGeom prst="rect">
            <a:avLst/>
          </a:prstGeom>
          <a:solidFill>
            <a:srgbClr val="FBE6CB"/>
          </a:solidFill>
          <a:ln w="15875" cap="flat" cmpd="sng" algn="ctr">
            <a:solidFill>
              <a:srgbClr val="FF99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16" name="TextBox 15"/>
          <p:cNvSpPr txBox="1"/>
          <p:nvPr/>
        </p:nvSpPr>
        <p:spPr>
          <a:xfrm>
            <a:off x="821368" y="3730939"/>
            <a:ext cx="1810263" cy="830997"/>
          </a:xfrm>
          <a:prstGeom prst="rect">
            <a:avLst/>
          </a:prstGeom>
          <a:noFill/>
        </p:spPr>
        <p:txBody>
          <a:bodyPr wrap="square" rtlCol="0">
            <a:spAutoFit/>
          </a:bodyPr>
          <a:lstStyle/>
          <a:p>
            <a:pPr algn="ctr">
              <a:buNone/>
            </a:pPr>
            <a:r>
              <a:rPr lang="en-US" sz="1600" dirty="0" smtClean="0">
                <a:latin typeface="Arial" pitchFamily="34" charset="0"/>
                <a:cs typeface="Arial" pitchFamily="34" charset="0"/>
              </a:rPr>
              <a:t>2</a:t>
            </a:r>
            <a:r>
              <a:rPr lang="ru-RU" sz="1600" dirty="0" smtClean="0">
                <a:latin typeface="Arial" pitchFamily="34" charset="0"/>
                <a:cs typeface="Arial" pitchFamily="34" charset="0"/>
              </a:rPr>
              <a:t>. Владелец специального счета</a:t>
            </a:r>
            <a:endParaRPr lang="en-US" sz="1600" dirty="0">
              <a:latin typeface="Arial" pitchFamily="34" charset="0"/>
              <a:cs typeface="Arial" pitchFamily="34" charset="0"/>
            </a:endParaRPr>
          </a:p>
        </p:txBody>
      </p:sp>
      <p:sp>
        <p:nvSpPr>
          <p:cNvPr id="17" name="TextBox 16"/>
          <p:cNvSpPr txBox="1"/>
          <p:nvPr/>
        </p:nvSpPr>
        <p:spPr>
          <a:xfrm>
            <a:off x="2760192" y="3457540"/>
            <a:ext cx="5069155" cy="1323439"/>
          </a:xfrm>
          <a:prstGeom prst="rect">
            <a:avLst/>
          </a:prstGeom>
          <a:noFill/>
        </p:spPr>
        <p:txBody>
          <a:bodyPr wrap="square" rtlCol="0">
            <a:spAutoFit/>
          </a:bodyPr>
          <a:lstStyle/>
          <a:p>
            <a:pPr marL="233363" indent="-233363" algn="just">
              <a:spcBef>
                <a:spcPts val="0"/>
              </a:spcBef>
              <a:buNone/>
            </a:pPr>
            <a:r>
              <a:rPr lang="ru-RU" sz="1600" u="sng" dirty="0" smtClean="0">
                <a:latin typeface="Arial" pitchFamily="34" charset="0"/>
                <a:cs typeface="Arial" pitchFamily="34" charset="0"/>
              </a:rPr>
              <a:t>Может быть</a:t>
            </a:r>
            <a:r>
              <a:rPr lang="ru-RU" sz="1600" dirty="0" smtClean="0">
                <a:latin typeface="Arial" pitchFamily="34" charset="0"/>
                <a:cs typeface="Arial" pitchFamily="34" charset="0"/>
              </a:rPr>
              <a:t>: </a:t>
            </a:r>
          </a:p>
          <a:p>
            <a:pPr marL="233363" indent="-233363" algn="just">
              <a:spcBef>
                <a:spcPts val="0"/>
              </a:spcBef>
              <a:buFont typeface="Wingdings" pitchFamily="2" charset="2"/>
              <a:buChar char="§"/>
            </a:pPr>
            <a:r>
              <a:rPr lang="ru-RU" sz="1600" dirty="0" smtClean="0">
                <a:latin typeface="Arial" pitchFamily="34" charset="0"/>
                <a:cs typeface="Arial" pitchFamily="34" charset="0"/>
              </a:rPr>
              <a:t>ТСЖ**</a:t>
            </a:r>
          </a:p>
          <a:p>
            <a:pPr marL="233363" indent="-233363" algn="just">
              <a:spcBef>
                <a:spcPts val="0"/>
              </a:spcBef>
              <a:buFont typeface="Wingdings" pitchFamily="2" charset="2"/>
              <a:buChar char="§"/>
            </a:pPr>
            <a:r>
              <a:rPr lang="ru-RU" sz="1600" dirty="0" smtClean="0">
                <a:latin typeface="Arial" pitchFamily="34" charset="0"/>
                <a:cs typeface="Arial" pitchFamily="34" charset="0"/>
              </a:rPr>
              <a:t>ЖСК</a:t>
            </a:r>
          </a:p>
          <a:p>
            <a:pPr marL="233363" indent="-233363" algn="just">
              <a:spcBef>
                <a:spcPts val="0"/>
              </a:spcBef>
              <a:buFont typeface="Wingdings" pitchFamily="2" charset="2"/>
              <a:buChar char="§"/>
            </a:pPr>
            <a:r>
              <a:rPr lang="ru-RU" sz="1600" dirty="0" smtClean="0">
                <a:latin typeface="Arial" pitchFamily="34" charset="0"/>
                <a:cs typeface="Arial" pitchFamily="34" charset="0"/>
              </a:rPr>
              <a:t>Управляющая организация</a:t>
            </a:r>
          </a:p>
          <a:p>
            <a:pPr marL="233363" indent="-233363" algn="just">
              <a:spcBef>
                <a:spcPts val="0"/>
              </a:spcBef>
              <a:buFont typeface="Wingdings" pitchFamily="2" charset="2"/>
              <a:buChar char="§"/>
            </a:pPr>
            <a:r>
              <a:rPr lang="ru-RU" sz="1600" dirty="0" smtClean="0">
                <a:latin typeface="Arial" pitchFamily="34" charset="0"/>
                <a:cs typeface="Arial" pitchFamily="34" charset="0"/>
              </a:rPr>
              <a:t>Региональный оператор </a:t>
            </a:r>
          </a:p>
        </p:txBody>
      </p:sp>
    </p:spTree>
    <p:custDataLst>
      <p:tags r:id="rId1"/>
    </p:custDataLst>
    <p:extLst>
      <p:ext uri="{BB962C8B-B14F-4D97-AF65-F5344CB8AC3E}">
        <p14:creationId xmlns:p14="http://schemas.microsoft.com/office/powerpoint/2010/main" val="32678158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55"/>
          <p:cNvSpPr/>
          <p:nvPr/>
        </p:nvSpPr>
        <p:spPr bwMode="auto">
          <a:xfrm>
            <a:off x="586508" y="1534546"/>
            <a:ext cx="2279982" cy="1965303"/>
          </a:xfrm>
          <a:prstGeom prst="rect">
            <a:avLst/>
          </a:prstGeom>
          <a:solidFill>
            <a:srgbClr val="FBE6CB"/>
          </a:solidFill>
          <a:ln w="15875" cap="flat" cmpd="sng" algn="ctr">
            <a:solidFill>
              <a:srgbClr val="FF99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4" name="Slide Number Placeholder 3"/>
          <p:cNvSpPr>
            <a:spLocks noGrp="1"/>
          </p:cNvSpPr>
          <p:nvPr>
            <p:ph type="sldNum" sz="quarter" idx="12"/>
          </p:nvPr>
        </p:nvSpPr>
        <p:spPr/>
        <p:txBody>
          <a:bodyPr/>
          <a:lstStyle/>
          <a:p>
            <a:fld id="{018118D2-0F8D-4602-A0D7-B1F86CBE2ABE}" type="slidenum">
              <a:rPr lang="en-US" smtClean="0"/>
              <a:pPr/>
              <a:t>11</a:t>
            </a:fld>
            <a:endParaRPr lang="en-US" dirty="0"/>
          </a:p>
        </p:txBody>
      </p:sp>
      <p:sp>
        <p:nvSpPr>
          <p:cNvPr id="7" name="TextBox 6"/>
          <p:cNvSpPr txBox="1"/>
          <p:nvPr/>
        </p:nvSpPr>
        <p:spPr>
          <a:xfrm>
            <a:off x="490888" y="293311"/>
            <a:ext cx="8200726" cy="1015663"/>
          </a:xfrm>
          <a:prstGeom prst="rect">
            <a:avLst/>
          </a:prstGeom>
          <a:noFill/>
        </p:spPr>
        <p:txBody>
          <a:bodyPr wrap="square" rtlCol="0">
            <a:spAutoFit/>
          </a:bodyPr>
          <a:lstStyle/>
          <a:p>
            <a:pPr algn="just">
              <a:buNone/>
            </a:pPr>
            <a:r>
              <a:rPr lang="ru-RU" sz="2000" b="1" dirty="0" smtClean="0">
                <a:latin typeface="Arial" pitchFamily="34" charset="0"/>
                <a:cs typeface="Arial" pitchFamily="34" charset="0"/>
              </a:rPr>
              <a:t>При решении формировать фонд капитального ремонта на специальном счете, решением общего собрания собственников должны быть определены (продолжение):</a:t>
            </a:r>
            <a:endParaRPr lang="ru-RU" sz="2000" b="1" dirty="0">
              <a:latin typeface="Arial" pitchFamily="34" charset="0"/>
              <a:cs typeface="Arial" pitchFamily="34" charset="0"/>
            </a:endParaRPr>
          </a:p>
        </p:txBody>
      </p:sp>
      <p:sp>
        <p:nvSpPr>
          <p:cNvPr id="55" name="TextBox 54"/>
          <p:cNvSpPr txBox="1"/>
          <p:nvPr/>
        </p:nvSpPr>
        <p:spPr>
          <a:xfrm>
            <a:off x="701441" y="1855478"/>
            <a:ext cx="2050116" cy="1323439"/>
          </a:xfrm>
          <a:prstGeom prst="rect">
            <a:avLst/>
          </a:prstGeom>
          <a:noFill/>
        </p:spPr>
        <p:txBody>
          <a:bodyPr wrap="square" rtlCol="0">
            <a:spAutoFit/>
          </a:bodyPr>
          <a:lstStyle/>
          <a:p>
            <a:pPr algn="ctr">
              <a:buNone/>
            </a:pPr>
            <a:r>
              <a:rPr lang="en-US" sz="1600" dirty="0" smtClean="0">
                <a:latin typeface="Arial" pitchFamily="34" charset="0"/>
                <a:cs typeface="Arial" pitchFamily="34" charset="0"/>
              </a:rPr>
              <a:t>3</a:t>
            </a:r>
            <a:r>
              <a:rPr lang="ru-RU" sz="1600" dirty="0" smtClean="0">
                <a:latin typeface="Arial" pitchFamily="34" charset="0"/>
                <a:cs typeface="Arial" pitchFamily="34" charset="0"/>
              </a:rPr>
              <a:t>. Кредитная организация, в которой будет открыт специальный счет*</a:t>
            </a:r>
            <a:endParaRPr lang="en-US" sz="1600" dirty="0">
              <a:latin typeface="Arial" pitchFamily="34" charset="0"/>
              <a:cs typeface="Arial" pitchFamily="34" charset="0"/>
            </a:endParaRPr>
          </a:p>
        </p:txBody>
      </p:sp>
      <p:sp>
        <p:nvSpPr>
          <p:cNvPr id="60" name="TextBox 59"/>
          <p:cNvSpPr txBox="1"/>
          <p:nvPr/>
        </p:nvSpPr>
        <p:spPr>
          <a:xfrm>
            <a:off x="2914302" y="1476957"/>
            <a:ext cx="5849554" cy="2062103"/>
          </a:xfrm>
          <a:prstGeom prst="rect">
            <a:avLst/>
          </a:prstGeom>
          <a:noFill/>
        </p:spPr>
        <p:txBody>
          <a:bodyPr wrap="square" rtlCol="0">
            <a:spAutoFit/>
          </a:bodyPr>
          <a:lstStyle/>
          <a:p>
            <a:pPr algn="just">
              <a:buNone/>
            </a:pPr>
            <a:r>
              <a:rPr lang="ru-RU" sz="1600" u="sng" dirty="0" smtClean="0">
                <a:latin typeface="Arial" pitchFamily="34" charset="0"/>
                <a:cs typeface="Arial" pitchFamily="34" charset="0"/>
              </a:rPr>
              <a:t>Может быть открыт в российских кредитных организациях</a:t>
            </a:r>
            <a:r>
              <a:rPr lang="ru-RU" sz="1600" dirty="0" smtClean="0">
                <a:latin typeface="Arial" pitchFamily="34" charset="0"/>
                <a:cs typeface="Arial" pitchFamily="34" charset="0"/>
              </a:rPr>
              <a:t>:</a:t>
            </a:r>
          </a:p>
          <a:p>
            <a:pPr marL="173038" indent="-173038" algn="just">
              <a:buFont typeface="Wingdings" pitchFamily="2" charset="2"/>
              <a:buChar char="§"/>
            </a:pPr>
            <a:r>
              <a:rPr lang="ru-RU" sz="1600" dirty="0" smtClean="0">
                <a:latin typeface="Arial" pitchFamily="34" charset="0"/>
                <a:cs typeface="Arial" pitchFamily="34" charset="0"/>
              </a:rPr>
              <a:t>величина собственных средств (капитала) которых составляет не менее 20 млрд. рублей</a:t>
            </a:r>
          </a:p>
          <a:p>
            <a:pPr marL="173038" indent="-173038" algn="just">
              <a:buFont typeface="Wingdings" pitchFamily="2" charset="2"/>
              <a:buChar char="§"/>
            </a:pPr>
            <a:r>
              <a:rPr lang="ru-RU" sz="1600" dirty="0" smtClean="0">
                <a:latin typeface="Arial" pitchFamily="34" charset="0"/>
                <a:cs typeface="Arial" pitchFamily="34" charset="0"/>
              </a:rPr>
              <a:t>осуществляющих деятельность по открытию и ведению специальных счетов на территории Калининградской области (если владельцем специального счета выбран региональный оператор)</a:t>
            </a:r>
            <a:endParaRPr lang="ru-RU" sz="1600" dirty="0" smtClean="0">
              <a:solidFill>
                <a:srgbClr val="FF0000"/>
              </a:solidFill>
              <a:latin typeface="Arial" pitchFamily="34" charset="0"/>
              <a:cs typeface="Arial" pitchFamily="34" charset="0"/>
            </a:endParaRPr>
          </a:p>
        </p:txBody>
      </p:sp>
      <p:cxnSp>
        <p:nvCxnSpPr>
          <p:cNvPr id="10" name="Straight Connector 9"/>
          <p:cNvCxnSpPr/>
          <p:nvPr/>
        </p:nvCxnSpPr>
        <p:spPr bwMode="auto">
          <a:xfrm>
            <a:off x="4280" y="5608682"/>
            <a:ext cx="9144000" cy="0"/>
          </a:xfrm>
          <a:prstGeom prst="line">
            <a:avLst/>
          </a:prstGeom>
          <a:noFill/>
          <a:ln w="9525" cap="flat" cmpd="sng" algn="ctr">
            <a:solidFill>
              <a:schemeClr val="tx1"/>
            </a:solidFill>
            <a:prstDash val="dash"/>
            <a:round/>
            <a:headEnd type="none" w="med" len="med"/>
            <a:tailEnd type="none" w="med" len="med"/>
          </a:ln>
          <a:effectLst/>
        </p:spPr>
      </p:cxnSp>
      <p:sp>
        <p:nvSpPr>
          <p:cNvPr id="11" name="TextBox 10"/>
          <p:cNvSpPr txBox="1"/>
          <p:nvPr/>
        </p:nvSpPr>
        <p:spPr>
          <a:xfrm>
            <a:off x="586508" y="5655737"/>
            <a:ext cx="8291678" cy="461665"/>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*Согласно ч. 4 ст. 170 Жилищного кодекса РФ</a:t>
            </a:r>
            <a:r>
              <a:rPr lang="ru-RU" sz="1200" dirty="0" smtClean="0">
                <a:latin typeface="Arial" pitchFamily="34" charset="0"/>
                <a:cs typeface="Arial" pitchFamily="34" charset="0"/>
              </a:rPr>
              <a:t>.</a:t>
            </a:r>
          </a:p>
          <a:p>
            <a:pPr algn="just">
              <a:spcBef>
                <a:spcPts val="0"/>
              </a:spcBef>
              <a:buNone/>
            </a:pPr>
            <a:r>
              <a:rPr lang="ru-RU" sz="1200" dirty="0" smtClean="0">
                <a:latin typeface="Arial" pitchFamily="34" charset="0"/>
                <a:cs typeface="Arial" pitchFamily="34" charset="0"/>
              </a:rPr>
              <a:t>**Согласно ч. 3.1 ст. 175 Жилищного кодекса РФ. </a:t>
            </a:r>
            <a:endParaRPr lang="en-US" sz="1200" dirty="0">
              <a:latin typeface="Arial" pitchFamily="34" charset="0"/>
              <a:cs typeface="Arial" pitchFamily="34" charset="0"/>
            </a:endParaRPr>
          </a:p>
        </p:txBody>
      </p:sp>
      <p:sp>
        <p:nvSpPr>
          <p:cNvPr id="12" name="Rectangle 11"/>
          <p:cNvSpPr/>
          <p:nvPr/>
        </p:nvSpPr>
        <p:spPr bwMode="auto">
          <a:xfrm>
            <a:off x="586508" y="3734819"/>
            <a:ext cx="2279982" cy="1792221"/>
          </a:xfrm>
          <a:prstGeom prst="rect">
            <a:avLst/>
          </a:prstGeom>
          <a:solidFill>
            <a:schemeClr val="accent2">
              <a:lumMod val="40000"/>
              <a:lumOff val="60000"/>
            </a:schemeClr>
          </a:solidFill>
          <a:ln w="1587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i="0" u="none" strike="noStrike" cap="none" normalizeH="0" baseline="0" dirty="0" smtClean="0">
              <a:ln>
                <a:noFill/>
              </a:ln>
              <a:solidFill>
                <a:schemeClr val="tx1"/>
              </a:solidFill>
              <a:effectLst/>
              <a:latin typeface="Trebuchet MS" pitchFamily="34" charset="0"/>
              <a:cs typeface="Times New Roman" charset="0"/>
            </a:endParaRPr>
          </a:p>
        </p:txBody>
      </p:sp>
      <p:sp>
        <p:nvSpPr>
          <p:cNvPr id="13" name="TextBox 12"/>
          <p:cNvSpPr txBox="1"/>
          <p:nvPr/>
        </p:nvSpPr>
        <p:spPr>
          <a:xfrm>
            <a:off x="701441" y="4461652"/>
            <a:ext cx="2050116" cy="338554"/>
          </a:xfrm>
          <a:prstGeom prst="rect">
            <a:avLst/>
          </a:prstGeom>
          <a:noFill/>
        </p:spPr>
        <p:txBody>
          <a:bodyPr wrap="square" rtlCol="0">
            <a:spAutoFit/>
          </a:bodyPr>
          <a:lstStyle/>
          <a:p>
            <a:pPr algn="ctr">
              <a:buNone/>
            </a:pPr>
            <a:r>
              <a:rPr lang="en-US" sz="1600" b="1" dirty="0" smtClean="0">
                <a:latin typeface="Arial" pitchFamily="34" charset="0"/>
                <a:cs typeface="Arial" pitchFamily="34" charset="0"/>
              </a:rPr>
              <a:t>4</a:t>
            </a:r>
            <a:r>
              <a:rPr lang="ru-RU" sz="1600" b="1" dirty="0" smtClean="0">
                <a:latin typeface="Arial" pitchFamily="34" charset="0"/>
                <a:cs typeface="Arial" pitchFamily="34" charset="0"/>
              </a:rPr>
              <a:t>. Решения о/об:**</a:t>
            </a:r>
            <a:endParaRPr lang="en-US" sz="1600" b="1" dirty="0">
              <a:latin typeface="Arial" pitchFamily="34" charset="0"/>
              <a:cs typeface="Arial" pitchFamily="34" charset="0"/>
            </a:endParaRPr>
          </a:p>
        </p:txBody>
      </p:sp>
      <p:sp>
        <p:nvSpPr>
          <p:cNvPr id="14" name="TextBox 13"/>
          <p:cNvSpPr txBox="1"/>
          <p:nvPr/>
        </p:nvSpPr>
        <p:spPr>
          <a:xfrm>
            <a:off x="2914302" y="3657234"/>
            <a:ext cx="5849554" cy="1969770"/>
          </a:xfrm>
          <a:prstGeom prst="rect">
            <a:avLst/>
          </a:prstGeom>
          <a:noFill/>
        </p:spPr>
        <p:txBody>
          <a:bodyPr wrap="square" rtlCol="0">
            <a:spAutoFit/>
          </a:bodyPr>
          <a:lstStyle/>
          <a:p>
            <a:pPr marL="173038" indent="-173038" algn="just">
              <a:spcBef>
                <a:spcPts val="0"/>
              </a:spcBef>
              <a:spcAft>
                <a:spcPts val="600"/>
              </a:spcAft>
              <a:buFont typeface="Wingdings" pitchFamily="2" charset="2"/>
              <a:buChar char="§"/>
            </a:pPr>
            <a:r>
              <a:rPr lang="ru-RU" sz="1600" dirty="0">
                <a:latin typeface="Arial" pitchFamily="34" charset="0"/>
                <a:cs typeface="Arial" pitchFamily="34" charset="0"/>
              </a:rPr>
              <a:t>выборе лица, уполномоченного на оказание услуг по представлению платежных </a:t>
            </a:r>
            <a:r>
              <a:rPr lang="ru-RU" sz="1600" dirty="0" smtClean="0">
                <a:latin typeface="Arial" pitchFamily="34" charset="0"/>
                <a:cs typeface="Arial" pitchFamily="34" charset="0"/>
              </a:rPr>
              <a:t>документов</a:t>
            </a:r>
            <a:r>
              <a:rPr lang="ru-RU" sz="1600" dirty="0">
                <a:latin typeface="Arial" pitchFamily="34" charset="0"/>
                <a:cs typeface="Arial" pitchFamily="34" charset="0"/>
              </a:rPr>
              <a:t> </a:t>
            </a:r>
            <a:r>
              <a:rPr lang="ru-RU" sz="1600" dirty="0" smtClean="0">
                <a:latin typeface="Arial" pitchFamily="34" charset="0"/>
                <a:cs typeface="Arial" pitchFamily="34" charset="0"/>
              </a:rPr>
              <a:t>(по согласованию с этим лицом)</a:t>
            </a:r>
            <a:endParaRPr lang="ru-RU" sz="1600" dirty="0">
              <a:latin typeface="Arial" pitchFamily="34" charset="0"/>
              <a:cs typeface="Arial" pitchFamily="34" charset="0"/>
            </a:endParaRPr>
          </a:p>
          <a:p>
            <a:pPr marL="173038" indent="-173038" algn="just">
              <a:spcBef>
                <a:spcPts val="0"/>
              </a:spcBef>
              <a:spcAft>
                <a:spcPts val="600"/>
              </a:spcAft>
              <a:buFont typeface="Wingdings" pitchFamily="2" charset="2"/>
              <a:buChar char="§"/>
            </a:pPr>
            <a:r>
              <a:rPr lang="ru-RU" sz="1600" dirty="0">
                <a:latin typeface="Arial" pitchFamily="34" charset="0"/>
                <a:cs typeface="Arial" pitchFamily="34" charset="0"/>
              </a:rPr>
              <a:t>определении порядка представления платежных документов и о размере расходов, связанных с представлением платежных документов</a:t>
            </a:r>
          </a:p>
          <a:p>
            <a:pPr marL="173038" indent="-173038" algn="just">
              <a:spcBef>
                <a:spcPts val="0"/>
              </a:spcBef>
              <a:spcAft>
                <a:spcPts val="600"/>
              </a:spcAft>
              <a:buFont typeface="Wingdings" pitchFamily="2" charset="2"/>
              <a:buChar char="§"/>
            </a:pPr>
            <a:r>
              <a:rPr lang="ru-RU" sz="1600" dirty="0">
                <a:latin typeface="Arial" pitchFamily="34" charset="0"/>
                <a:cs typeface="Arial" pitchFamily="34" charset="0"/>
              </a:rPr>
              <a:t>определении условий оплаты этих услуг</a:t>
            </a:r>
          </a:p>
        </p:txBody>
      </p:sp>
    </p:spTree>
    <p:custDataLst>
      <p:tags r:id="rId1"/>
    </p:custDataLst>
    <p:extLst>
      <p:ext uri="{BB962C8B-B14F-4D97-AF65-F5344CB8AC3E}">
        <p14:creationId xmlns:p14="http://schemas.microsoft.com/office/powerpoint/2010/main" val="1892898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12</a:t>
            </a:fld>
            <a:endParaRPr lang="en-US" dirty="0"/>
          </a:p>
        </p:txBody>
      </p:sp>
      <p:sp>
        <p:nvSpPr>
          <p:cNvPr id="7" name="TextBox 6"/>
          <p:cNvSpPr txBox="1"/>
          <p:nvPr/>
        </p:nvSpPr>
        <p:spPr>
          <a:xfrm>
            <a:off x="895149" y="2982484"/>
            <a:ext cx="7661710" cy="707886"/>
          </a:xfrm>
          <a:prstGeom prst="rect">
            <a:avLst/>
          </a:prstGeom>
          <a:noFill/>
        </p:spPr>
        <p:txBody>
          <a:bodyPr wrap="square" rtlCol="0">
            <a:spAutoFit/>
          </a:bodyPr>
          <a:lstStyle/>
          <a:p>
            <a:pPr marL="0" lvl="1" algn="ctr">
              <a:buNone/>
            </a:pPr>
            <a:r>
              <a:rPr lang="ru-RU" sz="2000" b="1" i="1" dirty="0" smtClean="0">
                <a:latin typeface="Arial" pitchFamily="34" charset="0"/>
                <a:cs typeface="Arial" pitchFamily="34" charset="0"/>
              </a:rPr>
              <a:t>Финансирование </a:t>
            </a:r>
            <a:r>
              <a:rPr lang="ru-RU" sz="2000" b="1" i="1" dirty="0">
                <a:latin typeface="Arial" pitchFamily="34" charset="0"/>
                <a:cs typeface="Arial" pitchFamily="34" charset="0"/>
              </a:rPr>
              <a:t>капитального ремонта МКД с привлечением </a:t>
            </a:r>
            <a:r>
              <a:rPr lang="ru-RU" sz="2000" b="1" i="1" dirty="0" smtClean="0">
                <a:latin typeface="Arial" pitchFamily="34" charset="0"/>
                <a:cs typeface="Arial" pitchFamily="34" charset="0"/>
              </a:rPr>
              <a:t>кредита</a:t>
            </a:r>
            <a:endParaRPr lang="en-US" sz="2000" b="1" i="1" dirty="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15387884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13</a:t>
            </a:fld>
            <a:endParaRPr lang="en-US" dirty="0"/>
          </a:p>
        </p:txBody>
      </p:sp>
      <p:sp>
        <p:nvSpPr>
          <p:cNvPr id="8" name="TextBox 7"/>
          <p:cNvSpPr txBox="1"/>
          <p:nvPr/>
        </p:nvSpPr>
        <p:spPr>
          <a:xfrm>
            <a:off x="420838" y="330831"/>
            <a:ext cx="8261685" cy="707886"/>
          </a:xfrm>
          <a:prstGeom prst="rect">
            <a:avLst/>
          </a:prstGeom>
          <a:noFill/>
        </p:spPr>
        <p:txBody>
          <a:bodyPr wrap="square" rtlCol="0">
            <a:spAutoFit/>
          </a:bodyPr>
          <a:lstStyle/>
          <a:p>
            <a:pPr marL="0" lvl="1" algn="ctr">
              <a:buNone/>
            </a:pPr>
            <a:r>
              <a:rPr lang="ru-RU" sz="2000" b="1" dirty="0" smtClean="0">
                <a:latin typeface="Arial" pitchFamily="34" charset="0"/>
                <a:cs typeface="Arial" pitchFamily="34" charset="0"/>
              </a:rPr>
              <a:t>В каких случаях может быть целесообразно привлечение кредита на капитальный ремонт?</a:t>
            </a:r>
            <a:endParaRPr lang="en-US" sz="2000" b="1" dirty="0">
              <a:latin typeface="Arial" pitchFamily="34" charset="0"/>
              <a:cs typeface="Arial" pitchFamily="34" charset="0"/>
            </a:endParaRPr>
          </a:p>
        </p:txBody>
      </p:sp>
      <p:grpSp>
        <p:nvGrpSpPr>
          <p:cNvPr id="13" name="Group 25"/>
          <p:cNvGrpSpPr/>
          <p:nvPr/>
        </p:nvGrpSpPr>
        <p:grpSpPr>
          <a:xfrm>
            <a:off x="712135" y="2186682"/>
            <a:ext cx="457200" cy="457200"/>
            <a:chOff x="683735" y="1243886"/>
            <a:chExt cx="457200" cy="457200"/>
          </a:xfrm>
        </p:grpSpPr>
        <p:sp>
          <p:nvSpPr>
            <p:cNvPr id="14" name="Rounded Rectangle 13"/>
            <p:cNvSpPr/>
            <p:nvPr/>
          </p:nvSpPr>
          <p:spPr bwMode="auto">
            <a:xfrm>
              <a:off x="683735" y="1243886"/>
              <a:ext cx="457200" cy="457200"/>
            </a:xfrm>
            <a:prstGeom prst="roundRect">
              <a:avLst/>
            </a:prstGeom>
            <a:solidFill>
              <a:srgbClr val="CEDFD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19" name="TextBox 18"/>
            <p:cNvSpPr txBox="1"/>
            <p:nvPr/>
          </p:nvSpPr>
          <p:spPr>
            <a:xfrm>
              <a:off x="693895" y="1303209"/>
              <a:ext cx="436880" cy="338554"/>
            </a:xfrm>
            <a:prstGeom prst="rect">
              <a:avLst/>
            </a:prstGeom>
            <a:noFill/>
          </p:spPr>
          <p:txBody>
            <a:bodyPr wrap="square" rtlCol="0">
              <a:spAutoFit/>
            </a:bodyPr>
            <a:lstStyle/>
            <a:p>
              <a:pPr algn="ctr">
                <a:buNone/>
              </a:pPr>
              <a:r>
                <a:rPr lang="ru-RU" sz="1600" b="1" dirty="0" smtClean="0">
                  <a:latin typeface="Arial" pitchFamily="34" charset="0"/>
                  <a:ea typeface="Segoe UI Symbol" pitchFamily="34" charset="0"/>
                  <a:cs typeface="Arial" pitchFamily="34" charset="0"/>
                </a:rPr>
                <a:t>1</a:t>
              </a:r>
              <a:endParaRPr lang="en-US" sz="1600" b="1" dirty="0">
                <a:latin typeface="Arial" pitchFamily="34" charset="0"/>
                <a:ea typeface="Segoe UI Symbol" pitchFamily="34" charset="0"/>
                <a:cs typeface="Arial" pitchFamily="34" charset="0"/>
              </a:endParaRPr>
            </a:p>
          </p:txBody>
        </p:sp>
      </p:grpSp>
      <p:sp>
        <p:nvSpPr>
          <p:cNvPr id="2" name="TextBox 1"/>
          <p:cNvSpPr txBox="1"/>
          <p:nvPr/>
        </p:nvSpPr>
        <p:spPr>
          <a:xfrm>
            <a:off x="1281519" y="2122895"/>
            <a:ext cx="7364641" cy="584775"/>
          </a:xfrm>
          <a:prstGeom prst="rect">
            <a:avLst/>
          </a:prstGeom>
          <a:noFill/>
        </p:spPr>
        <p:txBody>
          <a:bodyPr wrap="square" rtlCol="0">
            <a:spAutoFit/>
          </a:bodyPr>
          <a:lstStyle/>
          <a:p>
            <a:pPr algn="just">
              <a:buNone/>
            </a:pPr>
            <a:r>
              <a:rPr lang="ru-RU" sz="1600" dirty="0" smtClean="0">
                <a:latin typeface="Arial" pitchFamily="34" charset="0"/>
                <a:cs typeface="Arial" pitchFamily="34" charset="0"/>
              </a:rPr>
              <a:t>Провести капитальный ремонт </a:t>
            </a:r>
            <a:r>
              <a:rPr lang="ru-RU" sz="1600" i="1" u="sng" dirty="0" smtClean="0">
                <a:latin typeface="Arial" pitchFamily="34" charset="0"/>
                <a:cs typeface="Arial" pitchFamily="34" charset="0"/>
              </a:rPr>
              <a:t>до срока</a:t>
            </a:r>
            <a:r>
              <a:rPr lang="ru-RU" sz="1600" dirty="0" smtClean="0">
                <a:latin typeface="Arial" pitchFamily="34" charset="0"/>
                <a:cs typeface="Arial" pitchFamily="34" charset="0"/>
              </a:rPr>
              <a:t>, установленного региональной программой, но не обладают необходимыми средствами. </a:t>
            </a:r>
            <a:endParaRPr lang="en-US" sz="1600" dirty="0"/>
          </a:p>
        </p:txBody>
      </p:sp>
      <p:grpSp>
        <p:nvGrpSpPr>
          <p:cNvPr id="20" name="Group 25"/>
          <p:cNvGrpSpPr/>
          <p:nvPr/>
        </p:nvGrpSpPr>
        <p:grpSpPr>
          <a:xfrm>
            <a:off x="712135" y="3392679"/>
            <a:ext cx="457200" cy="457200"/>
            <a:chOff x="683735" y="1243886"/>
            <a:chExt cx="457200" cy="457200"/>
          </a:xfrm>
        </p:grpSpPr>
        <p:sp>
          <p:nvSpPr>
            <p:cNvPr id="21" name="Rounded Rectangle 20"/>
            <p:cNvSpPr/>
            <p:nvPr/>
          </p:nvSpPr>
          <p:spPr bwMode="auto">
            <a:xfrm>
              <a:off x="683735" y="1243886"/>
              <a:ext cx="457200" cy="457200"/>
            </a:xfrm>
            <a:prstGeom prst="roundRect">
              <a:avLst/>
            </a:prstGeom>
            <a:solidFill>
              <a:srgbClr val="CEDFD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22" name="TextBox 21"/>
            <p:cNvSpPr txBox="1"/>
            <p:nvPr/>
          </p:nvSpPr>
          <p:spPr>
            <a:xfrm>
              <a:off x="693895" y="1303209"/>
              <a:ext cx="436880" cy="338554"/>
            </a:xfrm>
            <a:prstGeom prst="rect">
              <a:avLst/>
            </a:prstGeom>
            <a:noFill/>
          </p:spPr>
          <p:txBody>
            <a:bodyPr wrap="square" rtlCol="0">
              <a:spAutoFit/>
            </a:bodyPr>
            <a:lstStyle/>
            <a:p>
              <a:pPr algn="ctr">
                <a:buNone/>
              </a:pPr>
              <a:r>
                <a:rPr lang="ru-RU" sz="1600" b="1" dirty="0" smtClean="0">
                  <a:latin typeface="Arial" pitchFamily="34" charset="0"/>
                  <a:ea typeface="Segoe UI Symbol" pitchFamily="34" charset="0"/>
                  <a:cs typeface="Arial" pitchFamily="34" charset="0"/>
                </a:rPr>
                <a:t>2</a:t>
              </a:r>
              <a:endParaRPr lang="en-US" sz="1600" b="1" dirty="0">
                <a:latin typeface="Arial" pitchFamily="34" charset="0"/>
                <a:ea typeface="Segoe UI Symbol" pitchFamily="34" charset="0"/>
                <a:cs typeface="Arial" pitchFamily="34" charset="0"/>
              </a:endParaRPr>
            </a:p>
          </p:txBody>
        </p:sp>
      </p:grpSp>
      <p:grpSp>
        <p:nvGrpSpPr>
          <p:cNvPr id="24" name="Group 25"/>
          <p:cNvGrpSpPr/>
          <p:nvPr/>
        </p:nvGrpSpPr>
        <p:grpSpPr>
          <a:xfrm>
            <a:off x="712135" y="4616462"/>
            <a:ext cx="457200" cy="457200"/>
            <a:chOff x="683735" y="1243886"/>
            <a:chExt cx="457200" cy="457200"/>
          </a:xfrm>
        </p:grpSpPr>
        <p:sp>
          <p:nvSpPr>
            <p:cNvPr id="25" name="Rounded Rectangle 24"/>
            <p:cNvSpPr/>
            <p:nvPr/>
          </p:nvSpPr>
          <p:spPr bwMode="auto">
            <a:xfrm>
              <a:off x="683735" y="1243886"/>
              <a:ext cx="457200" cy="457200"/>
            </a:xfrm>
            <a:prstGeom prst="roundRect">
              <a:avLst/>
            </a:prstGeom>
            <a:solidFill>
              <a:srgbClr val="CEDFD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27" name="TextBox 26"/>
            <p:cNvSpPr txBox="1"/>
            <p:nvPr/>
          </p:nvSpPr>
          <p:spPr>
            <a:xfrm>
              <a:off x="693895" y="1303209"/>
              <a:ext cx="436880" cy="338554"/>
            </a:xfrm>
            <a:prstGeom prst="rect">
              <a:avLst/>
            </a:prstGeom>
            <a:noFill/>
          </p:spPr>
          <p:txBody>
            <a:bodyPr wrap="square" rtlCol="0">
              <a:spAutoFit/>
            </a:bodyPr>
            <a:lstStyle/>
            <a:p>
              <a:pPr algn="ctr">
                <a:buNone/>
              </a:pPr>
              <a:r>
                <a:rPr lang="ru-RU" sz="1600" b="1" dirty="0" smtClean="0">
                  <a:latin typeface="Arial" pitchFamily="34" charset="0"/>
                  <a:ea typeface="Segoe UI Symbol" pitchFamily="34" charset="0"/>
                  <a:cs typeface="Arial" pitchFamily="34" charset="0"/>
                </a:rPr>
                <a:t>3</a:t>
              </a:r>
              <a:endParaRPr lang="en-US" sz="1600" b="1" dirty="0">
                <a:latin typeface="Arial" pitchFamily="34" charset="0"/>
                <a:ea typeface="Segoe UI Symbol" pitchFamily="34" charset="0"/>
                <a:cs typeface="Arial" pitchFamily="34" charset="0"/>
              </a:endParaRPr>
            </a:p>
          </p:txBody>
        </p:sp>
      </p:grpSp>
      <p:sp>
        <p:nvSpPr>
          <p:cNvPr id="28" name="TextBox 27"/>
          <p:cNvSpPr txBox="1"/>
          <p:nvPr/>
        </p:nvSpPr>
        <p:spPr>
          <a:xfrm>
            <a:off x="1281519" y="4429564"/>
            <a:ext cx="7364641" cy="830997"/>
          </a:xfrm>
          <a:prstGeom prst="rect">
            <a:avLst/>
          </a:prstGeom>
          <a:noFill/>
        </p:spPr>
        <p:txBody>
          <a:bodyPr wrap="square" rtlCol="0">
            <a:spAutoFit/>
          </a:bodyPr>
          <a:lstStyle/>
          <a:p>
            <a:pPr algn="just">
              <a:spcBef>
                <a:spcPts val="0"/>
              </a:spcBef>
              <a:spcAft>
                <a:spcPts val="0"/>
              </a:spcAft>
              <a:buNone/>
            </a:pPr>
            <a:r>
              <a:rPr lang="ru-RU" sz="1600" dirty="0" smtClean="0">
                <a:latin typeface="Arial" pitchFamily="34" charset="0"/>
                <a:cs typeface="Arial" pitchFamily="34" charset="0"/>
              </a:rPr>
              <a:t>Привлечь дополнительные средства для проведения энергоэффективных  мероприятий в рамках </a:t>
            </a:r>
            <a:r>
              <a:rPr lang="ru-RU" sz="1600" dirty="0">
                <a:latin typeface="Arial" pitchFamily="34" charset="0"/>
                <a:cs typeface="Arial" pitchFamily="34" charset="0"/>
              </a:rPr>
              <a:t>капитального </a:t>
            </a:r>
            <a:r>
              <a:rPr lang="ru-RU" sz="1600" dirty="0" smtClean="0">
                <a:latin typeface="Arial" pitchFamily="34" charset="0"/>
                <a:cs typeface="Arial" pitchFamily="34" charset="0"/>
              </a:rPr>
              <a:t>ремонта и нивелировать </a:t>
            </a:r>
            <a:r>
              <a:rPr lang="ru-RU" sz="1600" dirty="0">
                <a:latin typeface="Arial" pitchFamily="34" charset="0"/>
                <a:cs typeface="Arial" pitchFamily="34" charset="0"/>
              </a:rPr>
              <a:t>рост тарифов на коммунальные </a:t>
            </a:r>
            <a:r>
              <a:rPr lang="ru-RU" sz="1600" dirty="0" smtClean="0">
                <a:latin typeface="Arial" pitchFamily="34" charset="0"/>
                <a:cs typeface="Arial" pitchFamily="34" charset="0"/>
              </a:rPr>
              <a:t>услуги.</a:t>
            </a:r>
            <a:endParaRPr lang="ru-RU" sz="1600" dirty="0">
              <a:latin typeface="Arial" pitchFamily="34" charset="0"/>
              <a:cs typeface="Arial" pitchFamily="34" charset="0"/>
            </a:endParaRPr>
          </a:p>
        </p:txBody>
      </p:sp>
      <p:sp>
        <p:nvSpPr>
          <p:cNvPr id="29" name="TextBox 28"/>
          <p:cNvSpPr txBox="1"/>
          <p:nvPr/>
        </p:nvSpPr>
        <p:spPr>
          <a:xfrm>
            <a:off x="1281519" y="3205781"/>
            <a:ext cx="7451804" cy="830997"/>
          </a:xfrm>
          <a:prstGeom prst="rect">
            <a:avLst/>
          </a:prstGeom>
          <a:noFill/>
        </p:spPr>
        <p:txBody>
          <a:bodyPr wrap="square" rtlCol="0">
            <a:spAutoFit/>
          </a:bodyPr>
          <a:lstStyle/>
          <a:p>
            <a:pPr algn="just">
              <a:buNone/>
            </a:pPr>
            <a:r>
              <a:rPr lang="ru-RU" sz="1600" dirty="0" smtClean="0">
                <a:latin typeface="Arial" pitchFamily="34" charset="0"/>
                <a:cs typeface="Arial" pitchFamily="34" charset="0"/>
              </a:rPr>
              <a:t>Провести капитальный ремонт </a:t>
            </a:r>
            <a:r>
              <a:rPr lang="ru-RU" sz="1600" i="1" u="sng" dirty="0" smtClean="0">
                <a:latin typeface="Arial" pitchFamily="34" charset="0"/>
                <a:cs typeface="Arial" pitchFamily="34" charset="0"/>
              </a:rPr>
              <a:t>в срок и объёме</a:t>
            </a:r>
            <a:r>
              <a:rPr lang="ru-RU" sz="1600" dirty="0">
                <a:latin typeface="Arial" pitchFamily="34" charset="0"/>
                <a:cs typeface="Arial" pitchFamily="34" charset="0"/>
              </a:rPr>
              <a:t>, установленными региональной программой, но </a:t>
            </a:r>
            <a:r>
              <a:rPr lang="ru-RU" sz="1600" dirty="0" smtClean="0">
                <a:latin typeface="Arial" pitchFamily="34" charset="0"/>
                <a:cs typeface="Arial" pitchFamily="34" charset="0"/>
              </a:rPr>
              <a:t>не </a:t>
            </a:r>
            <a:r>
              <a:rPr lang="ru-RU" sz="1600" dirty="0">
                <a:latin typeface="Arial" pitchFamily="34" charset="0"/>
                <a:cs typeface="Arial" pitchFamily="34" charset="0"/>
              </a:rPr>
              <a:t>накопили на специальном счете </a:t>
            </a:r>
            <a:r>
              <a:rPr lang="ru-RU" sz="1600" dirty="0" smtClean="0">
                <a:latin typeface="Arial" pitchFamily="34" charset="0"/>
                <a:cs typeface="Arial" pitchFamily="34" charset="0"/>
              </a:rPr>
              <a:t>необходимые средства.</a:t>
            </a:r>
            <a:endParaRPr lang="en-US" sz="1600" dirty="0"/>
          </a:p>
        </p:txBody>
      </p:sp>
      <p:sp>
        <p:nvSpPr>
          <p:cNvPr id="16" name="TextBox 15"/>
          <p:cNvSpPr txBox="1"/>
          <p:nvPr/>
        </p:nvSpPr>
        <p:spPr>
          <a:xfrm>
            <a:off x="529999" y="1245404"/>
            <a:ext cx="8115685" cy="584775"/>
          </a:xfrm>
          <a:prstGeom prst="rect">
            <a:avLst/>
          </a:prstGeom>
          <a:noFill/>
        </p:spPr>
        <p:txBody>
          <a:bodyPr wrap="square" rtlCol="0">
            <a:spAutoFit/>
          </a:bodyPr>
          <a:lstStyle/>
          <a:p>
            <a:pPr marL="0" lvl="1" algn="just">
              <a:buNone/>
            </a:pPr>
            <a:r>
              <a:rPr lang="ru-RU" sz="1600" b="1" dirty="0" smtClean="0">
                <a:latin typeface="Arial" pitchFamily="34" charset="0"/>
                <a:cs typeface="Arial" pitchFamily="34" charset="0"/>
              </a:rPr>
              <a:t>Привлечение </a:t>
            </a:r>
            <a:r>
              <a:rPr lang="ru-RU" sz="1600" b="1" dirty="0">
                <a:latin typeface="Arial" pitchFamily="34" charset="0"/>
                <a:cs typeface="Arial" pitchFamily="34" charset="0"/>
              </a:rPr>
              <a:t>кредита </a:t>
            </a:r>
            <a:r>
              <a:rPr lang="ru-RU" sz="1600" b="1" dirty="0" smtClean="0">
                <a:latin typeface="Arial" pitchFamily="34" charset="0"/>
                <a:cs typeface="Arial" pitchFamily="34" charset="0"/>
              </a:rPr>
              <a:t>для финансирования капитального ремонта может быть целесообразно, если собственники помещений </a:t>
            </a:r>
            <a:r>
              <a:rPr lang="ru-RU" sz="1600" b="1" dirty="0">
                <a:latin typeface="Arial" pitchFamily="34" charset="0"/>
                <a:cs typeface="Arial" pitchFamily="34" charset="0"/>
              </a:rPr>
              <a:t>в </a:t>
            </a:r>
            <a:r>
              <a:rPr lang="ru-RU" sz="1600" b="1" dirty="0" smtClean="0">
                <a:latin typeface="Arial" pitchFamily="34" charset="0"/>
                <a:cs typeface="Arial" pitchFamily="34" charset="0"/>
              </a:rPr>
              <a:t>МКД хотят: </a:t>
            </a:r>
            <a:endParaRPr lang="en-US" sz="1600" b="1" dirty="0">
              <a:latin typeface="Arial" pitchFamily="34" charset="0"/>
              <a:cs typeface="Arial" pitchFamily="34" charset="0"/>
            </a:endParaRPr>
          </a:p>
        </p:txBody>
      </p:sp>
      <p:cxnSp>
        <p:nvCxnSpPr>
          <p:cNvPr id="17" name="Straight Connector 16"/>
          <p:cNvCxnSpPr/>
          <p:nvPr/>
        </p:nvCxnSpPr>
        <p:spPr bwMode="auto">
          <a:xfrm>
            <a:off x="464820" y="1075950"/>
            <a:ext cx="8246042" cy="0"/>
          </a:xfrm>
          <a:prstGeom prst="line">
            <a:avLst/>
          </a:prstGeom>
          <a:noFill/>
          <a:ln w="9525" cap="flat" cmpd="sng" algn="ctr">
            <a:solidFill>
              <a:schemeClr val="tx1"/>
            </a:solidFill>
            <a:prstDash val="solid"/>
            <a:round/>
            <a:headEnd type="none" w="med" len="med"/>
            <a:tailEnd type="none" w="med" len="med"/>
          </a:ln>
          <a:effectLst/>
        </p:spPr>
      </p:cxnSp>
    </p:spTree>
    <p:custDataLst>
      <p:tags r:id="rId1"/>
    </p:custDataLst>
    <p:extLst>
      <p:ext uri="{BB962C8B-B14F-4D97-AF65-F5344CB8AC3E}">
        <p14:creationId xmlns:p14="http://schemas.microsoft.com/office/powerpoint/2010/main" val="17262863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14</a:t>
            </a:fld>
            <a:endParaRPr lang="en-US" dirty="0"/>
          </a:p>
        </p:txBody>
      </p:sp>
      <p:sp>
        <p:nvSpPr>
          <p:cNvPr id="6" name="TextBox 5"/>
          <p:cNvSpPr txBox="1"/>
          <p:nvPr/>
        </p:nvSpPr>
        <p:spPr>
          <a:xfrm>
            <a:off x="447575" y="388051"/>
            <a:ext cx="8260080" cy="707886"/>
          </a:xfrm>
          <a:prstGeom prst="rect">
            <a:avLst/>
          </a:prstGeom>
          <a:noFill/>
        </p:spPr>
        <p:txBody>
          <a:bodyPr wrap="square" rtlCol="0">
            <a:spAutoFit/>
          </a:bodyPr>
          <a:lstStyle/>
          <a:p>
            <a:pPr marL="0" lvl="1" algn="ctr">
              <a:buNone/>
            </a:pPr>
            <a:r>
              <a:rPr lang="ru-RU" sz="2000" b="1" dirty="0" smtClean="0">
                <a:latin typeface="Arial" pitchFamily="34" charset="0"/>
                <a:cs typeface="Arial" pitchFamily="34" charset="0"/>
              </a:rPr>
              <a:t>Возможные источники пополнения недостающих средств на капитальный ремонт</a:t>
            </a:r>
            <a:endParaRPr lang="en-US" sz="2000" b="1" dirty="0">
              <a:latin typeface="Arial" pitchFamily="34" charset="0"/>
              <a:cs typeface="Arial" pitchFamily="34" charset="0"/>
            </a:endParaRPr>
          </a:p>
        </p:txBody>
      </p:sp>
      <p:grpSp>
        <p:nvGrpSpPr>
          <p:cNvPr id="5" name="Group 25"/>
          <p:cNvGrpSpPr/>
          <p:nvPr/>
        </p:nvGrpSpPr>
        <p:grpSpPr>
          <a:xfrm>
            <a:off x="712135" y="1689437"/>
            <a:ext cx="457200" cy="457200"/>
            <a:chOff x="683735" y="1243886"/>
            <a:chExt cx="457200" cy="457200"/>
          </a:xfrm>
        </p:grpSpPr>
        <p:sp>
          <p:nvSpPr>
            <p:cNvPr id="7" name="Rounded Rectangle 6"/>
            <p:cNvSpPr/>
            <p:nvPr/>
          </p:nvSpPr>
          <p:spPr bwMode="auto">
            <a:xfrm>
              <a:off x="683735" y="1243886"/>
              <a:ext cx="457200" cy="457200"/>
            </a:xfrm>
            <a:prstGeom prst="roundRect">
              <a:avLst/>
            </a:prstGeom>
            <a:solidFill>
              <a:srgbClr val="CEDFD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8" name="TextBox 7"/>
            <p:cNvSpPr txBox="1"/>
            <p:nvPr/>
          </p:nvSpPr>
          <p:spPr>
            <a:xfrm>
              <a:off x="693895" y="1303209"/>
              <a:ext cx="436880" cy="338554"/>
            </a:xfrm>
            <a:prstGeom prst="rect">
              <a:avLst/>
            </a:prstGeom>
            <a:noFill/>
          </p:spPr>
          <p:txBody>
            <a:bodyPr wrap="square" rtlCol="0">
              <a:spAutoFit/>
            </a:bodyPr>
            <a:lstStyle/>
            <a:p>
              <a:pPr algn="ctr">
                <a:buNone/>
              </a:pPr>
              <a:r>
                <a:rPr lang="ru-RU" sz="1600" b="1" dirty="0" smtClean="0">
                  <a:latin typeface="Arial" pitchFamily="34" charset="0"/>
                  <a:ea typeface="Segoe UI Symbol" pitchFamily="34" charset="0"/>
                  <a:cs typeface="Arial" pitchFamily="34" charset="0"/>
                </a:rPr>
                <a:t>1</a:t>
              </a:r>
              <a:endParaRPr lang="en-US" sz="1600" b="1" dirty="0">
                <a:latin typeface="Arial" pitchFamily="34" charset="0"/>
                <a:ea typeface="Segoe UI Symbol" pitchFamily="34" charset="0"/>
                <a:cs typeface="Arial" pitchFamily="34" charset="0"/>
              </a:endParaRPr>
            </a:p>
          </p:txBody>
        </p:sp>
      </p:grpSp>
      <p:sp>
        <p:nvSpPr>
          <p:cNvPr id="9" name="TextBox 8"/>
          <p:cNvSpPr txBox="1"/>
          <p:nvPr/>
        </p:nvSpPr>
        <p:spPr>
          <a:xfrm>
            <a:off x="1281519" y="1625650"/>
            <a:ext cx="7364641" cy="584775"/>
          </a:xfrm>
          <a:prstGeom prst="rect">
            <a:avLst/>
          </a:prstGeom>
          <a:noFill/>
        </p:spPr>
        <p:txBody>
          <a:bodyPr wrap="square" rtlCol="0">
            <a:spAutoFit/>
          </a:bodyPr>
          <a:lstStyle/>
          <a:p>
            <a:pPr algn="just">
              <a:buNone/>
            </a:pPr>
            <a:r>
              <a:rPr lang="ru-RU" sz="1600" dirty="0" smtClean="0">
                <a:latin typeface="Arial" pitchFamily="34" charset="0"/>
                <a:cs typeface="Arial" pitchFamily="34" charset="0"/>
              </a:rPr>
              <a:t>Единоразовый взнос собственников в объёме, необходимом для финансирования капитального ремонта </a:t>
            </a:r>
            <a:endParaRPr lang="en-US" sz="1600" dirty="0"/>
          </a:p>
        </p:txBody>
      </p:sp>
      <p:grpSp>
        <p:nvGrpSpPr>
          <p:cNvPr id="10" name="Group 25"/>
          <p:cNvGrpSpPr/>
          <p:nvPr/>
        </p:nvGrpSpPr>
        <p:grpSpPr>
          <a:xfrm>
            <a:off x="712135" y="2762759"/>
            <a:ext cx="457200" cy="457200"/>
            <a:chOff x="683735" y="1243886"/>
            <a:chExt cx="457200" cy="457200"/>
          </a:xfrm>
        </p:grpSpPr>
        <p:sp>
          <p:nvSpPr>
            <p:cNvPr id="11" name="Rounded Rectangle 10"/>
            <p:cNvSpPr/>
            <p:nvPr/>
          </p:nvSpPr>
          <p:spPr bwMode="auto">
            <a:xfrm>
              <a:off x="683735" y="1243886"/>
              <a:ext cx="457200" cy="457200"/>
            </a:xfrm>
            <a:prstGeom prst="roundRect">
              <a:avLst/>
            </a:prstGeom>
            <a:solidFill>
              <a:srgbClr val="CEDFD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12" name="TextBox 11"/>
            <p:cNvSpPr txBox="1"/>
            <p:nvPr/>
          </p:nvSpPr>
          <p:spPr>
            <a:xfrm>
              <a:off x="693895" y="1303209"/>
              <a:ext cx="436880" cy="338554"/>
            </a:xfrm>
            <a:prstGeom prst="rect">
              <a:avLst/>
            </a:prstGeom>
            <a:noFill/>
          </p:spPr>
          <p:txBody>
            <a:bodyPr wrap="square" rtlCol="0">
              <a:spAutoFit/>
            </a:bodyPr>
            <a:lstStyle/>
            <a:p>
              <a:pPr algn="ctr">
                <a:buNone/>
              </a:pPr>
              <a:r>
                <a:rPr lang="ru-RU" sz="1600" b="1" dirty="0" smtClean="0">
                  <a:latin typeface="Arial" pitchFamily="34" charset="0"/>
                  <a:ea typeface="Segoe UI Symbol" pitchFamily="34" charset="0"/>
                  <a:cs typeface="Arial" pitchFamily="34" charset="0"/>
                </a:rPr>
                <a:t>2</a:t>
              </a:r>
              <a:endParaRPr lang="en-US" sz="1600" b="1" dirty="0">
                <a:latin typeface="Arial" pitchFamily="34" charset="0"/>
                <a:ea typeface="Segoe UI Symbol" pitchFamily="34" charset="0"/>
                <a:cs typeface="Arial" pitchFamily="34" charset="0"/>
              </a:endParaRPr>
            </a:p>
          </p:txBody>
        </p:sp>
      </p:grpSp>
      <p:grpSp>
        <p:nvGrpSpPr>
          <p:cNvPr id="13" name="Group 25"/>
          <p:cNvGrpSpPr/>
          <p:nvPr/>
        </p:nvGrpSpPr>
        <p:grpSpPr>
          <a:xfrm>
            <a:off x="712135" y="3752862"/>
            <a:ext cx="457200" cy="457200"/>
            <a:chOff x="683735" y="1243886"/>
            <a:chExt cx="457200" cy="457200"/>
          </a:xfrm>
        </p:grpSpPr>
        <p:sp>
          <p:nvSpPr>
            <p:cNvPr id="14" name="Rounded Rectangle 13"/>
            <p:cNvSpPr/>
            <p:nvPr/>
          </p:nvSpPr>
          <p:spPr bwMode="auto">
            <a:xfrm>
              <a:off x="683735" y="1243886"/>
              <a:ext cx="457200" cy="457200"/>
            </a:xfrm>
            <a:prstGeom prst="roundRect">
              <a:avLst/>
            </a:prstGeom>
            <a:solidFill>
              <a:srgbClr val="CEDFD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15" name="TextBox 14"/>
            <p:cNvSpPr txBox="1"/>
            <p:nvPr/>
          </p:nvSpPr>
          <p:spPr>
            <a:xfrm>
              <a:off x="693895" y="1303209"/>
              <a:ext cx="436880" cy="338554"/>
            </a:xfrm>
            <a:prstGeom prst="rect">
              <a:avLst/>
            </a:prstGeom>
            <a:noFill/>
          </p:spPr>
          <p:txBody>
            <a:bodyPr wrap="square" rtlCol="0">
              <a:spAutoFit/>
            </a:bodyPr>
            <a:lstStyle/>
            <a:p>
              <a:pPr algn="ctr">
                <a:buNone/>
              </a:pPr>
              <a:r>
                <a:rPr lang="ru-RU" sz="1600" b="1" dirty="0" smtClean="0">
                  <a:latin typeface="Arial" pitchFamily="34" charset="0"/>
                  <a:ea typeface="Segoe UI Symbol" pitchFamily="34" charset="0"/>
                  <a:cs typeface="Arial" pitchFamily="34" charset="0"/>
                </a:rPr>
                <a:t>3</a:t>
              </a:r>
              <a:endParaRPr lang="en-US" sz="1600" b="1" dirty="0">
                <a:latin typeface="Arial" pitchFamily="34" charset="0"/>
                <a:ea typeface="Segoe UI Symbol" pitchFamily="34" charset="0"/>
                <a:cs typeface="Arial" pitchFamily="34" charset="0"/>
              </a:endParaRPr>
            </a:p>
          </p:txBody>
        </p:sp>
      </p:grpSp>
      <p:sp>
        <p:nvSpPr>
          <p:cNvPr id="16" name="TextBox 15"/>
          <p:cNvSpPr txBox="1"/>
          <p:nvPr/>
        </p:nvSpPr>
        <p:spPr>
          <a:xfrm>
            <a:off x="1281519" y="3689075"/>
            <a:ext cx="7364641" cy="584775"/>
          </a:xfrm>
          <a:prstGeom prst="rect">
            <a:avLst/>
          </a:prstGeom>
          <a:noFill/>
        </p:spPr>
        <p:txBody>
          <a:bodyPr wrap="square" rtlCol="0">
            <a:spAutoFit/>
          </a:bodyPr>
          <a:lstStyle/>
          <a:p>
            <a:pPr algn="just">
              <a:spcBef>
                <a:spcPts val="0"/>
              </a:spcBef>
              <a:spcAft>
                <a:spcPts val="0"/>
              </a:spcAft>
              <a:buNone/>
            </a:pPr>
            <a:r>
              <a:rPr lang="ru-RU" sz="1600" dirty="0" smtClean="0">
                <a:latin typeface="Arial" pitchFamily="34" charset="0"/>
                <a:cs typeface="Arial" pitchFamily="34" charset="0"/>
              </a:rPr>
              <a:t>Банковский кредит, выплачиваемый за счет будущих обязательных взносов собственников на капитальный ремонт</a:t>
            </a:r>
            <a:endParaRPr lang="ru-RU" sz="1600" dirty="0">
              <a:latin typeface="Arial" pitchFamily="34" charset="0"/>
              <a:cs typeface="Arial" pitchFamily="34" charset="0"/>
            </a:endParaRPr>
          </a:p>
        </p:txBody>
      </p:sp>
      <p:sp>
        <p:nvSpPr>
          <p:cNvPr id="17" name="TextBox 16"/>
          <p:cNvSpPr txBox="1"/>
          <p:nvPr/>
        </p:nvSpPr>
        <p:spPr>
          <a:xfrm>
            <a:off x="1281519" y="2698972"/>
            <a:ext cx="7451804" cy="584775"/>
          </a:xfrm>
          <a:prstGeom prst="rect">
            <a:avLst/>
          </a:prstGeom>
          <a:noFill/>
        </p:spPr>
        <p:txBody>
          <a:bodyPr wrap="square" rtlCol="0">
            <a:spAutoFit/>
          </a:bodyPr>
          <a:lstStyle/>
          <a:p>
            <a:pPr algn="just">
              <a:buNone/>
            </a:pPr>
            <a:r>
              <a:rPr lang="ru-RU" sz="1600" dirty="0" smtClean="0">
                <a:latin typeface="Arial" pitchFamily="34" charset="0"/>
                <a:cs typeface="Arial" pitchFamily="34" charset="0"/>
              </a:rPr>
              <a:t>Увеличение размера ежемесячного взноса собственников на капитальный ремонт</a:t>
            </a:r>
            <a:endParaRPr lang="en-US" sz="1600" dirty="0"/>
          </a:p>
        </p:txBody>
      </p:sp>
    </p:spTree>
    <p:custDataLst>
      <p:tags r:id="rId1"/>
    </p:custDataLst>
    <p:extLst>
      <p:ext uri="{BB962C8B-B14F-4D97-AF65-F5344CB8AC3E}">
        <p14:creationId xmlns:p14="http://schemas.microsoft.com/office/powerpoint/2010/main" val="1734997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15</a:t>
            </a:fld>
            <a:endParaRPr lang="en-US" dirty="0"/>
          </a:p>
        </p:txBody>
      </p:sp>
      <p:sp>
        <p:nvSpPr>
          <p:cNvPr id="6" name="TextBox 5"/>
          <p:cNvSpPr txBox="1"/>
          <p:nvPr/>
        </p:nvSpPr>
        <p:spPr>
          <a:xfrm>
            <a:off x="602650" y="332275"/>
            <a:ext cx="7920525" cy="707886"/>
          </a:xfrm>
          <a:prstGeom prst="rect">
            <a:avLst/>
          </a:prstGeom>
          <a:noFill/>
        </p:spPr>
        <p:txBody>
          <a:bodyPr wrap="square" rtlCol="0">
            <a:spAutoFit/>
          </a:bodyPr>
          <a:lstStyle/>
          <a:p>
            <a:pPr lvl="0" algn="ctr">
              <a:buNone/>
            </a:pPr>
            <a:r>
              <a:rPr lang="ru-RU" sz="2000" b="1" dirty="0" smtClean="0">
                <a:latin typeface="Arial" pitchFamily="34" charset="0"/>
                <a:cs typeface="Arial" pitchFamily="34" charset="0"/>
              </a:rPr>
              <a:t>Особенности привлечения кредита на цели финансирования капитального ремонта</a:t>
            </a:r>
            <a:endParaRPr lang="en-US" sz="2000" b="1" dirty="0">
              <a:latin typeface="Arial" pitchFamily="34" charset="0"/>
              <a:cs typeface="Arial" pitchFamily="34" charset="0"/>
            </a:endParaRPr>
          </a:p>
        </p:txBody>
      </p:sp>
      <p:sp>
        <p:nvSpPr>
          <p:cNvPr id="46" name="TextBox 45"/>
          <p:cNvSpPr txBox="1"/>
          <p:nvPr/>
        </p:nvSpPr>
        <p:spPr>
          <a:xfrm>
            <a:off x="467360" y="1295107"/>
            <a:ext cx="8239760" cy="3046988"/>
          </a:xfrm>
          <a:prstGeom prst="rect">
            <a:avLst/>
          </a:prstGeom>
          <a:noFill/>
          <a:ln>
            <a:noFill/>
          </a:ln>
        </p:spPr>
        <p:txBody>
          <a:bodyPr wrap="square" rtlCol="0">
            <a:spAutoFit/>
          </a:bodyPr>
          <a:lstStyle/>
          <a:p>
            <a:pPr marL="231775" indent="-231775" algn="just">
              <a:spcBef>
                <a:spcPts val="0"/>
              </a:spcBef>
              <a:spcAft>
                <a:spcPts val="0"/>
              </a:spcAft>
              <a:buFont typeface="Wingdings" pitchFamily="2" charset="2"/>
              <a:buChar char="§"/>
            </a:pPr>
            <a:r>
              <a:rPr lang="ru-RU" sz="1600" dirty="0" smtClean="0">
                <a:latin typeface="Arial" pitchFamily="34" charset="0"/>
                <a:cs typeface="Arial" pitchFamily="34" charset="0"/>
              </a:rPr>
              <a:t>ТСЖ/ЖСК/ЖК или управляющая </a:t>
            </a:r>
            <a:r>
              <a:rPr lang="ru-RU" sz="1600" dirty="0">
                <a:latin typeface="Arial" pitchFamily="34" charset="0"/>
                <a:cs typeface="Arial" pitchFamily="34" charset="0"/>
              </a:rPr>
              <a:t>организация </a:t>
            </a:r>
            <a:r>
              <a:rPr lang="ru-RU" sz="1600" dirty="0" smtClean="0">
                <a:latin typeface="Arial" pitchFamily="34" charset="0"/>
                <a:cs typeface="Arial" pitchFamily="34" charset="0"/>
              </a:rPr>
              <a:t>может выступить в </a:t>
            </a:r>
            <a:r>
              <a:rPr lang="ru-RU" sz="1600" dirty="0" smtClean="0">
                <a:latin typeface="Arial" pitchFamily="34" charset="0"/>
                <a:cs typeface="Arial" pitchFamily="34" charset="0"/>
              </a:rPr>
              <a:t>роли заемщика по кредиту на основании решений общего собрания собственников помещений в МКД</a:t>
            </a:r>
            <a:r>
              <a:rPr lang="ru-RU" sz="1600" dirty="0" smtClean="0">
                <a:latin typeface="Arial" pitchFamily="34" charset="0"/>
                <a:cs typeface="Arial" pitchFamily="34" charset="0"/>
              </a:rPr>
              <a:t>.</a:t>
            </a:r>
          </a:p>
          <a:p>
            <a:pPr marL="231775" indent="-231775" algn="just">
              <a:spcBef>
                <a:spcPts val="0"/>
              </a:spcBef>
              <a:spcAft>
                <a:spcPts val="0"/>
              </a:spcAft>
              <a:buFont typeface="Wingdings" pitchFamily="2" charset="2"/>
              <a:buChar char="§"/>
            </a:pPr>
            <a:endParaRPr lang="ru-RU" sz="1600" dirty="0" smtClean="0">
              <a:latin typeface="Arial" pitchFamily="34" charset="0"/>
              <a:cs typeface="Arial" pitchFamily="34" charset="0"/>
            </a:endParaRPr>
          </a:p>
          <a:p>
            <a:pPr marL="231775" indent="-231775" algn="just">
              <a:spcBef>
                <a:spcPts val="0"/>
              </a:spcBef>
              <a:spcAft>
                <a:spcPts val="0"/>
              </a:spcAft>
              <a:buFont typeface="Wingdings" pitchFamily="2" charset="2"/>
              <a:buChar char="§"/>
            </a:pPr>
            <a:r>
              <a:rPr lang="ru-RU" sz="1600" dirty="0" smtClean="0">
                <a:latin typeface="Arial" pitchFamily="34" charset="0"/>
                <a:cs typeface="Arial" pitchFamily="34" charset="0"/>
              </a:rPr>
              <a:t>Погашение </a:t>
            </a:r>
            <a:r>
              <a:rPr lang="ru-RU" sz="1600" dirty="0">
                <a:latin typeface="Arial" pitchFamily="34" charset="0"/>
                <a:cs typeface="Arial" pitchFamily="34" charset="0"/>
              </a:rPr>
              <a:t>кредита происходит со специального </a:t>
            </a:r>
            <a:r>
              <a:rPr lang="ru-RU" sz="1600" dirty="0" smtClean="0">
                <a:latin typeface="Arial" pitchFamily="34" charset="0"/>
                <a:cs typeface="Arial" pitchFamily="34" charset="0"/>
              </a:rPr>
              <a:t>счета, владельцем которого является </a:t>
            </a:r>
            <a:r>
              <a:rPr lang="ru-RU" sz="1600" dirty="0" smtClean="0">
                <a:latin typeface="Arial" pitchFamily="34" charset="0"/>
                <a:cs typeface="Arial" pitchFamily="34" charset="0"/>
              </a:rPr>
              <a:t>ТСЖ/ЖСК/ЖК/управляющая организация</a:t>
            </a:r>
            <a:r>
              <a:rPr lang="ru-RU" sz="1600" dirty="0" smtClean="0">
                <a:latin typeface="Arial" pitchFamily="34" charset="0"/>
                <a:cs typeface="Arial" pitchFamily="34" charset="0"/>
              </a:rPr>
              <a:t>.</a:t>
            </a:r>
          </a:p>
          <a:p>
            <a:pPr marL="231775" indent="-231775" algn="just">
              <a:spcBef>
                <a:spcPts val="0"/>
              </a:spcBef>
              <a:spcAft>
                <a:spcPts val="0"/>
              </a:spcAft>
              <a:buFont typeface="Wingdings" pitchFamily="2" charset="2"/>
              <a:buChar char="§"/>
            </a:pPr>
            <a:endParaRPr lang="ru-RU" sz="1600" dirty="0" smtClean="0">
              <a:latin typeface="Arial" pitchFamily="34" charset="0"/>
              <a:cs typeface="Arial" pitchFamily="34" charset="0"/>
            </a:endParaRPr>
          </a:p>
          <a:p>
            <a:pPr marL="231775" indent="-231775" algn="just">
              <a:spcBef>
                <a:spcPts val="0"/>
              </a:spcBef>
              <a:spcAft>
                <a:spcPts val="0"/>
              </a:spcAft>
              <a:buFont typeface="Wingdings" pitchFamily="2" charset="2"/>
              <a:buChar char="§"/>
            </a:pPr>
            <a:r>
              <a:rPr lang="ru-RU" sz="1600" dirty="0" smtClean="0">
                <a:latin typeface="Arial" pitchFamily="34" charset="0"/>
                <a:cs typeface="Arial" pitchFamily="34" charset="0"/>
              </a:rPr>
              <a:t>Взносы на специальный счет делаются собственниками помещений в МКД в рамках минимального размера взноса на кап. ремонт, установленного законодательством </a:t>
            </a:r>
            <a:r>
              <a:rPr lang="ru-RU" sz="1600" dirty="0" smtClean="0">
                <a:latin typeface="Arial" pitchFamily="34" charset="0"/>
                <a:cs typeface="Arial" pitchFamily="34" charset="0"/>
              </a:rPr>
              <a:t>Нижегородской области</a:t>
            </a:r>
            <a:r>
              <a:rPr lang="ru-RU" sz="1600" dirty="0" smtClean="0">
                <a:latin typeface="Arial" pitchFamily="34" charset="0"/>
                <a:cs typeface="Arial" pitchFamily="34" charset="0"/>
              </a:rPr>
              <a:t>. </a:t>
            </a:r>
            <a:endParaRPr lang="ru-RU" sz="1600" dirty="0" smtClean="0">
              <a:latin typeface="Arial" pitchFamily="34" charset="0"/>
              <a:cs typeface="Arial" pitchFamily="34" charset="0"/>
            </a:endParaRPr>
          </a:p>
          <a:p>
            <a:pPr marL="231775" indent="-231775" algn="just">
              <a:spcBef>
                <a:spcPts val="0"/>
              </a:spcBef>
              <a:spcAft>
                <a:spcPts val="0"/>
              </a:spcAft>
              <a:buFont typeface="Wingdings" pitchFamily="2" charset="2"/>
              <a:buChar char="§"/>
            </a:pPr>
            <a:endParaRPr lang="ru-RU" sz="1600" dirty="0" smtClean="0">
              <a:latin typeface="Arial" pitchFamily="34" charset="0"/>
              <a:cs typeface="Arial" pitchFamily="34" charset="0"/>
            </a:endParaRPr>
          </a:p>
          <a:p>
            <a:pPr marL="231775" indent="-231775" algn="just">
              <a:spcBef>
                <a:spcPts val="0"/>
              </a:spcBef>
              <a:spcAft>
                <a:spcPts val="0"/>
              </a:spcAft>
              <a:buFont typeface="Wingdings" pitchFamily="2" charset="2"/>
              <a:buChar char="§"/>
            </a:pPr>
            <a:r>
              <a:rPr lang="ru-RU" sz="1600" dirty="0" smtClean="0">
                <a:latin typeface="Arial" pitchFamily="34" charset="0"/>
                <a:cs typeface="Arial" pitchFamily="34" charset="0"/>
              </a:rPr>
              <a:t>Специальный счет открыт в </a:t>
            </a:r>
            <a:r>
              <a:rPr lang="ru-RU" sz="1600" dirty="0" smtClean="0">
                <a:latin typeface="Arial" pitchFamily="34" charset="0"/>
                <a:cs typeface="Arial" pitchFamily="34" charset="0"/>
              </a:rPr>
              <a:t>банке-кредиторе.</a:t>
            </a:r>
            <a:endParaRPr lang="ru-RU" sz="1600" dirty="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1750193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16</a:t>
            </a:fld>
            <a:endParaRPr lang="en-US" dirty="0"/>
          </a:p>
        </p:txBody>
      </p:sp>
      <p:sp>
        <p:nvSpPr>
          <p:cNvPr id="5" name="TextBox 4"/>
          <p:cNvSpPr txBox="1"/>
          <p:nvPr/>
        </p:nvSpPr>
        <p:spPr>
          <a:xfrm>
            <a:off x="428325" y="441890"/>
            <a:ext cx="8249920" cy="707886"/>
          </a:xfrm>
          <a:prstGeom prst="rect">
            <a:avLst/>
          </a:prstGeom>
          <a:noFill/>
        </p:spPr>
        <p:txBody>
          <a:bodyPr wrap="square" rtlCol="0">
            <a:spAutoFit/>
          </a:bodyPr>
          <a:lstStyle/>
          <a:p>
            <a:pPr lvl="0" algn="ctr">
              <a:buNone/>
            </a:pPr>
            <a:r>
              <a:rPr lang="ru-RU" sz="2000" b="1" dirty="0">
                <a:latin typeface="Arial" pitchFamily="34" charset="0"/>
                <a:cs typeface="Arial" pitchFamily="34" charset="0"/>
              </a:rPr>
              <a:t>Пример расчета максимального размера кредита</a:t>
            </a:r>
            <a:r>
              <a:rPr lang="en-US" sz="2000" b="1" dirty="0">
                <a:latin typeface="Arial" pitchFamily="34" charset="0"/>
                <a:cs typeface="Arial" pitchFamily="34" charset="0"/>
              </a:rPr>
              <a:t> (</a:t>
            </a:r>
            <a:r>
              <a:rPr lang="ru-RU" sz="2000" b="1" dirty="0">
                <a:latin typeface="Arial" pitchFamily="34" charset="0"/>
                <a:cs typeface="Arial" pitchFamily="34" charset="0"/>
              </a:rPr>
              <a:t>иллюстрация)</a:t>
            </a:r>
            <a:endParaRPr lang="en-US" sz="2000" b="1" dirty="0">
              <a:latin typeface="Arial" pitchFamily="34" charset="0"/>
              <a:cs typeface="Arial" pitchFamily="34" charset="0"/>
            </a:endParaRPr>
          </a:p>
        </p:txBody>
      </p:sp>
      <p:sp>
        <p:nvSpPr>
          <p:cNvPr id="332" name="Right Arrow 331"/>
          <p:cNvSpPr/>
          <p:nvPr/>
        </p:nvSpPr>
        <p:spPr bwMode="auto">
          <a:xfrm rot="5400000">
            <a:off x="4078589" y="4052676"/>
            <a:ext cx="763303" cy="595196"/>
          </a:xfrm>
          <a:prstGeom prst="rightArrow">
            <a:avLst/>
          </a:prstGeom>
          <a:solidFill>
            <a:schemeClr val="tx1">
              <a:lumMod val="65000"/>
              <a:lumOff val="3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336" name="TextBox 335"/>
          <p:cNvSpPr txBox="1"/>
          <p:nvPr/>
        </p:nvSpPr>
        <p:spPr>
          <a:xfrm>
            <a:off x="1910125" y="4812358"/>
            <a:ext cx="5100275" cy="461665"/>
          </a:xfrm>
          <a:prstGeom prst="rect">
            <a:avLst/>
          </a:prstGeom>
          <a:noFill/>
          <a:ln>
            <a:noFill/>
            <a:prstDash val="dash"/>
          </a:ln>
        </p:spPr>
        <p:txBody>
          <a:bodyPr wrap="square" rtlCol="0">
            <a:spAutoFit/>
          </a:bodyPr>
          <a:lstStyle/>
          <a:p>
            <a:pPr algn="ctr">
              <a:spcBef>
                <a:spcPts val="0"/>
              </a:spcBef>
              <a:spcAft>
                <a:spcPts val="600"/>
              </a:spcAft>
              <a:buNone/>
            </a:pPr>
            <a:r>
              <a:rPr lang="ru-RU" sz="2400" b="1" dirty="0" smtClean="0">
                <a:latin typeface="Arial" pitchFamily="34" charset="0"/>
                <a:cs typeface="Arial" pitchFamily="34" charset="0"/>
              </a:rPr>
              <a:t>Сумма кредита – 1 </a:t>
            </a:r>
            <a:r>
              <a:rPr lang="ru-RU" sz="2400" b="1" dirty="0" smtClean="0">
                <a:latin typeface="Arial" pitchFamily="34" charset="0"/>
                <a:cs typeface="Arial" pitchFamily="34" charset="0"/>
              </a:rPr>
              <a:t>324 090 </a:t>
            </a:r>
            <a:r>
              <a:rPr lang="ru-RU" sz="2400" b="1" dirty="0" smtClean="0">
                <a:latin typeface="Arial" pitchFamily="34" charset="0"/>
                <a:cs typeface="Arial" pitchFamily="34" charset="0"/>
              </a:rPr>
              <a:t>руб.</a:t>
            </a:r>
          </a:p>
        </p:txBody>
      </p:sp>
      <p:graphicFrame>
        <p:nvGraphicFramePr>
          <p:cNvPr id="337" name="Table 336"/>
          <p:cNvGraphicFramePr>
            <a:graphicFrameLocks noGrp="1"/>
          </p:cNvGraphicFramePr>
          <p:nvPr>
            <p:extLst>
              <p:ext uri="{D42A27DB-BD31-4B8C-83A1-F6EECF244321}">
                <p14:modId xmlns:p14="http://schemas.microsoft.com/office/powerpoint/2010/main" val="210739926"/>
              </p:ext>
            </p:extLst>
          </p:nvPr>
        </p:nvGraphicFramePr>
        <p:xfrm>
          <a:off x="1512689" y="1526269"/>
          <a:ext cx="5844551" cy="2270760"/>
        </p:xfrm>
        <a:graphic>
          <a:graphicData uri="http://schemas.openxmlformats.org/drawingml/2006/table">
            <a:tbl>
              <a:tblPr firstRow="1" bandRow="1">
                <a:tableStyleId>{5940675A-B579-460E-94D1-54222C63F5DA}</a:tableStyleId>
              </a:tblPr>
              <a:tblGrid>
                <a:gridCol w="3910648"/>
                <a:gridCol w="1933903"/>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Площадь помещений в МКД:</a:t>
                      </a:r>
                      <a:endParaRPr lang="en-US" sz="16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5 000 м</a:t>
                      </a:r>
                      <a:r>
                        <a:rPr lang="ru-RU" sz="1600" baseline="30000" dirty="0" smtClean="0">
                          <a:latin typeface="Arial" panose="020B0604020202020204" pitchFamily="34" charset="0"/>
                          <a:cs typeface="Arial" panose="020B0604020202020204" pitchFamily="34" charset="0"/>
                        </a:rPr>
                        <a:t>2 </a:t>
                      </a:r>
                      <a:endParaRPr lang="en-US" sz="1600" dirty="0">
                        <a:latin typeface="Arial" panose="020B0604020202020204" pitchFamily="34" charset="0"/>
                        <a:cs typeface="Arial" panose="020B0604020202020204" pitchFamily="34" charset="0"/>
                      </a:endParaRPr>
                    </a:p>
                  </a:txBody>
                  <a:tcPr/>
                </a:tc>
              </a:tr>
              <a:tr h="370840">
                <a:tc>
                  <a:txBody>
                    <a:bodyPr/>
                    <a:lstStyle/>
                    <a:p>
                      <a:r>
                        <a:rPr lang="ru-RU" sz="1600" dirty="0" smtClean="0">
                          <a:latin typeface="Arial" panose="020B0604020202020204" pitchFamily="34" charset="0"/>
                          <a:cs typeface="Arial" panose="020B0604020202020204" pitchFamily="34" charset="0"/>
                        </a:rPr>
                        <a:t>Ежемесячный взнос на капитальный ремонт: </a:t>
                      </a:r>
                      <a:endParaRPr lang="en-US" sz="16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6,30 </a:t>
                      </a:r>
                      <a:r>
                        <a:rPr lang="ru-RU" sz="1600" dirty="0" smtClean="0">
                          <a:latin typeface="Arial" panose="020B0604020202020204" pitchFamily="34" charset="0"/>
                          <a:cs typeface="Arial" panose="020B0604020202020204" pitchFamily="34" charset="0"/>
                        </a:rPr>
                        <a:t>руб./м</a:t>
                      </a:r>
                      <a:r>
                        <a:rPr lang="ru-RU" sz="1600" baseline="30000" dirty="0" smtClean="0">
                          <a:latin typeface="Arial" panose="020B0604020202020204" pitchFamily="34" charset="0"/>
                          <a:cs typeface="Arial" panose="020B0604020202020204" pitchFamily="34" charset="0"/>
                        </a:rPr>
                        <a:t>2</a:t>
                      </a:r>
                    </a:p>
                    <a:p>
                      <a:endParaRPr lang="en-US" sz="1600" dirty="0">
                        <a:latin typeface="Arial" panose="020B0604020202020204" pitchFamily="34" charset="0"/>
                        <a:cs typeface="Arial" panose="020B0604020202020204" pitchFamily="34" charset="0"/>
                      </a:endParaRPr>
                    </a:p>
                  </a:txBody>
                  <a:tcPr/>
                </a:tc>
              </a:tr>
              <a:tr h="370840">
                <a:tc>
                  <a:txBody>
                    <a:bodyPr/>
                    <a:lstStyle/>
                    <a:p>
                      <a:r>
                        <a:rPr lang="ru-RU" sz="1600" dirty="0" smtClean="0">
                          <a:latin typeface="Arial" panose="020B0604020202020204" pitchFamily="34" charset="0"/>
                          <a:cs typeface="Arial" panose="020B0604020202020204" pitchFamily="34" charset="0"/>
                        </a:rPr>
                        <a:t>Общая ежемесячная сумма взносов, поступающая на специальный счет:</a:t>
                      </a:r>
                      <a:endParaRPr lang="en-US" sz="16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31 </a:t>
                      </a:r>
                      <a:r>
                        <a:rPr lang="ru-RU" sz="1600" dirty="0" smtClean="0">
                          <a:latin typeface="Arial" panose="020B0604020202020204" pitchFamily="34" charset="0"/>
                          <a:cs typeface="Arial" panose="020B0604020202020204" pitchFamily="34" charset="0"/>
                        </a:rPr>
                        <a:t>500 руб. </a:t>
                      </a:r>
                    </a:p>
                    <a:p>
                      <a:endParaRPr lang="en-US" sz="1600" dirty="0">
                        <a:latin typeface="Arial" panose="020B0604020202020204" pitchFamily="34" charset="0"/>
                        <a:cs typeface="Arial" panose="020B0604020202020204" pitchFamily="34" charset="0"/>
                      </a:endParaRPr>
                    </a:p>
                  </a:txBody>
                  <a:tcPr/>
                </a:tc>
              </a:tr>
              <a:tr h="370840">
                <a:tc>
                  <a:txBody>
                    <a:bodyPr/>
                    <a:lstStyle/>
                    <a:p>
                      <a:r>
                        <a:rPr lang="ru-RU" sz="1600" dirty="0" smtClean="0">
                          <a:latin typeface="Arial" panose="020B0604020202020204" pitchFamily="34" charset="0"/>
                          <a:cs typeface="Arial" panose="020B0604020202020204" pitchFamily="34" charset="0"/>
                        </a:rPr>
                        <a:t>Срок кредита:</a:t>
                      </a:r>
                      <a:endParaRPr lang="en-US" sz="16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5 </a:t>
                      </a:r>
                      <a:r>
                        <a:rPr lang="ru-RU" sz="1600" dirty="0" smtClean="0">
                          <a:latin typeface="Arial" panose="020B0604020202020204" pitchFamily="34" charset="0"/>
                          <a:cs typeface="Arial" panose="020B0604020202020204" pitchFamily="34" charset="0"/>
                        </a:rPr>
                        <a:t>лет</a:t>
                      </a:r>
                      <a:endParaRPr lang="en-US" sz="1600" dirty="0">
                        <a:latin typeface="Arial" panose="020B0604020202020204" pitchFamily="34" charset="0"/>
                        <a:cs typeface="Arial" panose="020B0604020202020204" pitchFamily="34" charset="0"/>
                      </a:endParaRPr>
                    </a:p>
                  </a:txBody>
                  <a:tcPr/>
                </a:tc>
              </a:tr>
              <a:tr h="370840">
                <a:tc>
                  <a:txBody>
                    <a:bodyPr/>
                    <a:lstStyle/>
                    <a:p>
                      <a:r>
                        <a:rPr lang="ru-RU" sz="1600" dirty="0" smtClean="0">
                          <a:latin typeface="Arial" panose="020B0604020202020204" pitchFamily="34" charset="0"/>
                          <a:cs typeface="Arial" panose="020B0604020202020204" pitchFamily="34" charset="0"/>
                        </a:rPr>
                        <a:t>Процентная ставка по кредиту:</a:t>
                      </a:r>
                      <a:endParaRPr lang="en-US" sz="1600" dirty="0">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latin typeface="Arial" panose="020B0604020202020204" pitchFamily="34" charset="0"/>
                          <a:cs typeface="Arial" panose="020B0604020202020204" pitchFamily="34" charset="0"/>
                        </a:rPr>
                        <a:t>15% </a:t>
                      </a:r>
                      <a:r>
                        <a:rPr lang="ru-RU" sz="1600" dirty="0" smtClean="0">
                          <a:latin typeface="Arial" panose="020B0604020202020204" pitchFamily="34" charset="0"/>
                          <a:cs typeface="Arial" panose="020B0604020202020204" pitchFamily="34" charset="0"/>
                        </a:rPr>
                        <a:t>годовых</a:t>
                      </a:r>
                      <a:endParaRPr lang="en-US" sz="1600" dirty="0">
                        <a:latin typeface="Arial" panose="020B0604020202020204" pitchFamily="34" charset="0"/>
                        <a:cs typeface="Arial" panose="020B0604020202020204" pitchFamily="34" charset="0"/>
                      </a:endParaRPr>
                    </a:p>
                  </a:txBody>
                  <a:tcPr/>
                </a:tc>
              </a:tr>
            </a:tbl>
          </a:graphicData>
        </a:graphic>
      </p:graphicFrame>
    </p:spTree>
    <p:custDataLst>
      <p:tags r:id="rId1"/>
    </p:custDataLst>
    <p:extLst>
      <p:ext uri="{BB962C8B-B14F-4D97-AF65-F5344CB8AC3E}">
        <p14:creationId xmlns:p14="http://schemas.microsoft.com/office/powerpoint/2010/main" val="2072083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17</a:t>
            </a:fld>
            <a:endParaRPr lang="en-US" dirty="0"/>
          </a:p>
        </p:txBody>
      </p:sp>
      <p:sp>
        <p:nvSpPr>
          <p:cNvPr id="7" name="TextBox 6"/>
          <p:cNvSpPr txBox="1"/>
          <p:nvPr/>
        </p:nvSpPr>
        <p:spPr>
          <a:xfrm>
            <a:off x="426721" y="360069"/>
            <a:ext cx="8249478" cy="707886"/>
          </a:xfrm>
          <a:prstGeom prst="rect">
            <a:avLst/>
          </a:prstGeom>
          <a:noFill/>
        </p:spPr>
        <p:txBody>
          <a:bodyPr wrap="square" rtlCol="0">
            <a:spAutoFit/>
          </a:bodyPr>
          <a:lstStyle/>
          <a:p>
            <a:pPr marL="0" lvl="1" algn="ctr">
              <a:buNone/>
            </a:pPr>
            <a:r>
              <a:rPr lang="ru-RU" sz="2000" b="1" dirty="0" smtClean="0">
                <a:latin typeface="Arial" pitchFamily="34" charset="0"/>
                <a:cs typeface="Arial" pitchFamily="34" charset="0"/>
              </a:rPr>
              <a:t>Сценарий 1: проведение капитального ремонта до срока, запланированного региональной программой</a:t>
            </a:r>
          </a:p>
        </p:txBody>
      </p:sp>
      <p:cxnSp>
        <p:nvCxnSpPr>
          <p:cNvPr id="28" name="Straight Connector 27"/>
          <p:cNvCxnSpPr/>
          <p:nvPr/>
        </p:nvCxnSpPr>
        <p:spPr bwMode="auto">
          <a:xfrm>
            <a:off x="751840" y="3880769"/>
            <a:ext cx="7924359" cy="0"/>
          </a:xfrm>
          <a:prstGeom prst="line">
            <a:avLst/>
          </a:prstGeom>
          <a:noFill/>
          <a:ln w="19050" cap="flat" cmpd="sng" algn="ctr">
            <a:solidFill>
              <a:schemeClr val="tx1"/>
            </a:solidFill>
            <a:prstDash val="solid"/>
            <a:round/>
            <a:headEnd type="none" w="med" len="med"/>
            <a:tailEnd type="stealth" w="lg" len="lg"/>
          </a:ln>
          <a:effectLst/>
        </p:spPr>
      </p:cxnSp>
      <p:sp>
        <p:nvSpPr>
          <p:cNvPr id="36" name="Oval 35"/>
          <p:cNvSpPr>
            <a:spLocks noChangeArrowheads="1"/>
          </p:cNvSpPr>
          <p:nvPr/>
        </p:nvSpPr>
        <p:spPr bwMode="auto">
          <a:xfrm>
            <a:off x="6946360" y="3812189"/>
            <a:ext cx="137160" cy="137160"/>
          </a:xfrm>
          <a:prstGeom prst="ellipse">
            <a:avLst/>
          </a:prstGeom>
          <a:solidFill>
            <a:schemeClr val="tx1"/>
          </a:solidFill>
          <a:ln w="9525">
            <a:no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37" name="Oval 36"/>
          <p:cNvSpPr>
            <a:spLocks noChangeArrowheads="1"/>
          </p:cNvSpPr>
          <p:nvPr/>
        </p:nvSpPr>
        <p:spPr bwMode="auto">
          <a:xfrm>
            <a:off x="1286968" y="3812189"/>
            <a:ext cx="137160" cy="137160"/>
          </a:xfrm>
          <a:prstGeom prst="ellipse">
            <a:avLst/>
          </a:prstGeom>
          <a:solidFill>
            <a:srgbClr val="0000FF"/>
          </a:solidFill>
          <a:ln w="9525">
            <a:no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solidFill>
                <a:srgbClr val="0000FF"/>
              </a:solidFill>
            </a:endParaRPr>
          </a:p>
        </p:txBody>
      </p:sp>
      <p:sp>
        <p:nvSpPr>
          <p:cNvPr id="5" name="TextBox 4"/>
          <p:cNvSpPr txBox="1"/>
          <p:nvPr/>
        </p:nvSpPr>
        <p:spPr>
          <a:xfrm>
            <a:off x="846262" y="4000023"/>
            <a:ext cx="1018572" cy="338554"/>
          </a:xfrm>
          <a:prstGeom prst="rect">
            <a:avLst/>
          </a:prstGeom>
          <a:noFill/>
        </p:spPr>
        <p:txBody>
          <a:bodyPr wrap="square" rtlCol="0">
            <a:spAutoFit/>
          </a:bodyPr>
          <a:lstStyle/>
          <a:p>
            <a:pPr algn="ctr">
              <a:buNone/>
            </a:pPr>
            <a:r>
              <a:rPr lang="ru-RU" sz="1600" dirty="0" smtClean="0">
                <a:solidFill>
                  <a:srgbClr val="0000FF"/>
                </a:solidFill>
                <a:latin typeface="Arial" pitchFamily="34" charset="0"/>
                <a:cs typeface="Arial" pitchFamily="34" charset="0"/>
              </a:rPr>
              <a:t>2015 г.</a:t>
            </a:r>
            <a:endParaRPr lang="en-US" sz="1600" dirty="0">
              <a:solidFill>
                <a:srgbClr val="0000FF"/>
              </a:solidFill>
              <a:latin typeface="Arial" pitchFamily="34" charset="0"/>
              <a:cs typeface="Arial" pitchFamily="34" charset="0"/>
            </a:endParaRPr>
          </a:p>
        </p:txBody>
      </p:sp>
      <p:sp>
        <p:nvSpPr>
          <p:cNvPr id="38" name="TextBox 37"/>
          <p:cNvSpPr txBox="1"/>
          <p:nvPr/>
        </p:nvSpPr>
        <p:spPr>
          <a:xfrm>
            <a:off x="6505654" y="4000023"/>
            <a:ext cx="1018572" cy="338554"/>
          </a:xfrm>
          <a:prstGeom prst="rect">
            <a:avLst/>
          </a:prstGeom>
          <a:noFill/>
        </p:spPr>
        <p:txBody>
          <a:bodyPr wrap="square" rtlCol="0">
            <a:spAutoFit/>
          </a:bodyPr>
          <a:lstStyle/>
          <a:p>
            <a:pPr algn="ctr">
              <a:buNone/>
            </a:pPr>
            <a:r>
              <a:rPr lang="ru-RU" sz="1600" dirty="0" smtClean="0">
                <a:latin typeface="Arial" pitchFamily="34" charset="0"/>
                <a:cs typeface="Arial" pitchFamily="34" charset="0"/>
              </a:rPr>
              <a:t>2020 г.</a:t>
            </a:r>
            <a:endParaRPr lang="en-US" sz="1600" dirty="0">
              <a:latin typeface="Arial" pitchFamily="34" charset="0"/>
              <a:cs typeface="Arial" pitchFamily="34" charset="0"/>
            </a:endParaRPr>
          </a:p>
        </p:txBody>
      </p:sp>
      <p:sp>
        <p:nvSpPr>
          <p:cNvPr id="8" name="TextBox 7"/>
          <p:cNvSpPr txBox="1"/>
          <p:nvPr/>
        </p:nvSpPr>
        <p:spPr>
          <a:xfrm>
            <a:off x="5794411" y="2028795"/>
            <a:ext cx="2473692" cy="1077218"/>
          </a:xfrm>
          <a:prstGeom prst="rect">
            <a:avLst/>
          </a:prstGeom>
          <a:noFill/>
          <a:ln>
            <a:solidFill>
              <a:schemeClr val="tx1"/>
            </a:solidFill>
            <a:prstDash val="dash"/>
          </a:ln>
        </p:spPr>
        <p:txBody>
          <a:bodyPr wrap="square" rtlCol="0">
            <a:spAutoFit/>
          </a:bodyPr>
          <a:lstStyle/>
          <a:p>
            <a:pPr algn="ctr">
              <a:buNone/>
            </a:pPr>
            <a:r>
              <a:rPr lang="ru-RU" sz="1600" dirty="0">
                <a:latin typeface="Arial" pitchFamily="34" charset="0"/>
                <a:cs typeface="Arial" pitchFamily="34" charset="0"/>
              </a:rPr>
              <a:t>Год проведения капитального ремонта согласно региональной программе</a:t>
            </a:r>
            <a:endParaRPr lang="en-US" sz="1600" dirty="0"/>
          </a:p>
        </p:txBody>
      </p:sp>
      <p:cxnSp>
        <p:nvCxnSpPr>
          <p:cNvPr id="39" name="Straight Connector 38"/>
          <p:cNvCxnSpPr/>
          <p:nvPr/>
        </p:nvCxnSpPr>
        <p:spPr bwMode="auto">
          <a:xfrm rot="5400000" flipV="1">
            <a:off x="6693028" y="3434394"/>
            <a:ext cx="640080" cy="0"/>
          </a:xfrm>
          <a:prstGeom prst="line">
            <a:avLst/>
          </a:prstGeom>
          <a:noFill/>
          <a:ln w="9525" cap="flat" cmpd="sng" algn="ctr">
            <a:solidFill>
              <a:schemeClr val="tx1"/>
            </a:solidFill>
            <a:prstDash val="dash"/>
            <a:round/>
            <a:headEnd type="none" w="med" len="med"/>
            <a:tailEnd type="stealth" w="lg" len="lg"/>
          </a:ln>
          <a:effectLst/>
        </p:spPr>
      </p:cxnSp>
      <p:sp>
        <p:nvSpPr>
          <p:cNvPr id="40" name="TextBox 39"/>
          <p:cNvSpPr txBox="1"/>
          <p:nvPr/>
        </p:nvSpPr>
        <p:spPr>
          <a:xfrm>
            <a:off x="1719580" y="1693515"/>
            <a:ext cx="2286000" cy="584775"/>
          </a:xfrm>
          <a:prstGeom prst="rect">
            <a:avLst/>
          </a:prstGeom>
          <a:solidFill>
            <a:srgbClr val="FBE6CB"/>
          </a:solidFill>
          <a:ln cmpd="sng">
            <a:solidFill>
              <a:schemeClr val="tx1"/>
            </a:solidFill>
            <a:prstDash val="solid"/>
          </a:ln>
        </p:spPr>
        <p:txBody>
          <a:bodyPr wrap="square" rtlCol="0">
            <a:spAutoFit/>
          </a:bodyPr>
          <a:lstStyle/>
          <a:p>
            <a:pPr algn="ctr">
              <a:buNone/>
            </a:pPr>
            <a:r>
              <a:rPr lang="ru-RU" sz="1600" dirty="0" smtClean="0">
                <a:latin typeface="Arial" pitchFamily="34" charset="0"/>
                <a:cs typeface="Arial" pitchFamily="34" charset="0"/>
              </a:rPr>
              <a:t>Кредит в размере      </a:t>
            </a:r>
            <a:r>
              <a:rPr lang="ru-RU" sz="1600" b="1" dirty="0" smtClean="0">
                <a:latin typeface="Arial" pitchFamily="34" charset="0"/>
                <a:cs typeface="Arial" pitchFamily="34" charset="0"/>
              </a:rPr>
              <a:t>1 </a:t>
            </a:r>
            <a:r>
              <a:rPr lang="ru-RU" sz="1600" b="1" dirty="0" smtClean="0">
                <a:latin typeface="Arial" pitchFamily="34" charset="0"/>
                <a:cs typeface="Arial" pitchFamily="34" charset="0"/>
              </a:rPr>
              <a:t>324 090 </a:t>
            </a:r>
            <a:r>
              <a:rPr lang="ru-RU" sz="1600" dirty="0" smtClean="0">
                <a:latin typeface="Arial" pitchFamily="34" charset="0"/>
                <a:cs typeface="Arial" pitchFamily="34" charset="0"/>
              </a:rPr>
              <a:t>рублей</a:t>
            </a:r>
            <a:endParaRPr lang="en-US" sz="1600" dirty="0"/>
          </a:p>
        </p:txBody>
      </p:sp>
      <p:cxnSp>
        <p:nvCxnSpPr>
          <p:cNvPr id="41" name="Straight Connector 40"/>
          <p:cNvCxnSpPr/>
          <p:nvPr/>
        </p:nvCxnSpPr>
        <p:spPr bwMode="auto">
          <a:xfrm>
            <a:off x="1355548" y="2001449"/>
            <a:ext cx="0" cy="1780541"/>
          </a:xfrm>
          <a:prstGeom prst="line">
            <a:avLst/>
          </a:prstGeom>
          <a:noFill/>
          <a:ln w="12700" cap="flat" cmpd="sng" algn="ctr">
            <a:solidFill>
              <a:schemeClr val="tx1"/>
            </a:solidFill>
            <a:prstDash val="solid"/>
            <a:round/>
            <a:headEnd type="none" w="med" len="med"/>
            <a:tailEnd type="stealth" w="lg" len="lg"/>
          </a:ln>
          <a:effectLst/>
        </p:spPr>
      </p:cxnSp>
      <p:cxnSp>
        <p:nvCxnSpPr>
          <p:cNvPr id="43" name="Straight Connector 42"/>
          <p:cNvCxnSpPr/>
          <p:nvPr/>
        </p:nvCxnSpPr>
        <p:spPr bwMode="auto">
          <a:xfrm rot="16200000" flipV="1">
            <a:off x="1532586" y="1812924"/>
            <a:ext cx="0" cy="361811"/>
          </a:xfrm>
          <a:prstGeom prst="line">
            <a:avLst/>
          </a:prstGeom>
          <a:noFill/>
          <a:ln w="12700" cap="flat" cmpd="sng" algn="ctr">
            <a:solidFill>
              <a:schemeClr val="tx1"/>
            </a:solidFill>
            <a:prstDash val="solid"/>
            <a:round/>
            <a:headEnd type="none" w="med" len="med"/>
            <a:tailEnd type="none" w="med" len="med"/>
          </a:ln>
          <a:effectLst/>
        </p:spPr>
      </p:cxnSp>
      <p:sp>
        <p:nvSpPr>
          <p:cNvPr id="20" name="Right Brace 19"/>
          <p:cNvSpPr/>
          <p:nvPr/>
        </p:nvSpPr>
        <p:spPr bwMode="auto">
          <a:xfrm rot="5400000">
            <a:off x="3954452" y="1679326"/>
            <a:ext cx="455844" cy="566138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9" name="TextBox 8"/>
          <p:cNvSpPr txBox="1"/>
          <p:nvPr/>
        </p:nvSpPr>
        <p:spPr>
          <a:xfrm>
            <a:off x="4606681" y="4933256"/>
            <a:ext cx="3978519" cy="830997"/>
          </a:xfrm>
          <a:prstGeom prst="rect">
            <a:avLst/>
          </a:prstGeom>
          <a:noFill/>
        </p:spPr>
        <p:txBody>
          <a:bodyPr wrap="square" rtlCol="0">
            <a:spAutoFit/>
          </a:bodyPr>
          <a:lstStyle/>
          <a:p>
            <a:pPr algn="just">
              <a:buNone/>
            </a:pPr>
            <a:r>
              <a:rPr lang="ru-RU" sz="1600" dirty="0" smtClean="0">
                <a:latin typeface="Arial" pitchFamily="34" charset="0"/>
                <a:cs typeface="Arial" pitchFamily="34" charset="0"/>
              </a:rPr>
              <a:t>Возврат кредита происходит </a:t>
            </a:r>
            <a:r>
              <a:rPr lang="ru-RU" sz="1600" dirty="0">
                <a:latin typeface="Arial" pitchFamily="34" charset="0"/>
                <a:cs typeface="Arial" pitchFamily="34" charset="0"/>
              </a:rPr>
              <a:t>за счет </a:t>
            </a:r>
            <a:r>
              <a:rPr lang="ru-RU" sz="1600" dirty="0" smtClean="0">
                <a:latin typeface="Arial" pitchFamily="34" charset="0"/>
                <a:cs typeface="Arial" pitchFamily="34" charset="0"/>
              </a:rPr>
              <a:t>обязательных ежемесячных </a:t>
            </a:r>
            <a:r>
              <a:rPr lang="ru-RU" sz="1600" dirty="0" smtClean="0">
                <a:latin typeface="Arial" pitchFamily="34" charset="0"/>
                <a:cs typeface="Arial" pitchFamily="34" charset="0"/>
              </a:rPr>
              <a:t>взносов, поступающих на специальный счет.</a:t>
            </a:r>
            <a:endParaRPr lang="ru-RU" sz="1600" dirty="0">
              <a:latin typeface="Arial" pitchFamily="34" charset="0"/>
              <a:cs typeface="Arial" pitchFamily="34" charset="0"/>
            </a:endParaRPr>
          </a:p>
        </p:txBody>
      </p:sp>
      <p:cxnSp>
        <p:nvCxnSpPr>
          <p:cNvPr id="22" name="Straight Connector 21"/>
          <p:cNvCxnSpPr/>
          <p:nvPr/>
        </p:nvCxnSpPr>
        <p:spPr bwMode="auto">
          <a:xfrm flipV="1">
            <a:off x="4179683" y="4743513"/>
            <a:ext cx="0" cy="609602"/>
          </a:xfrm>
          <a:prstGeom prst="line">
            <a:avLst/>
          </a:prstGeom>
          <a:noFill/>
          <a:ln w="12700" cap="flat" cmpd="sng" algn="ctr">
            <a:solidFill>
              <a:schemeClr val="tx1"/>
            </a:solidFill>
            <a:prstDash val="solid"/>
            <a:round/>
            <a:headEnd type="none" w="med" len="med"/>
            <a:tailEnd type="none" w="med" len="med"/>
          </a:ln>
          <a:effectLst/>
        </p:spPr>
      </p:cxnSp>
      <p:cxnSp>
        <p:nvCxnSpPr>
          <p:cNvPr id="25" name="Straight Connector 24"/>
          <p:cNvCxnSpPr/>
          <p:nvPr/>
        </p:nvCxnSpPr>
        <p:spPr bwMode="auto">
          <a:xfrm flipV="1">
            <a:off x="4540498" y="5053535"/>
            <a:ext cx="0" cy="640080"/>
          </a:xfrm>
          <a:prstGeom prst="line">
            <a:avLst/>
          </a:prstGeom>
          <a:noFill/>
          <a:ln w="12700" cap="flat" cmpd="sng" algn="ctr">
            <a:solidFill>
              <a:schemeClr val="tx1"/>
            </a:solidFill>
            <a:prstDash val="solid"/>
            <a:round/>
            <a:headEnd type="none" w="med" len="med"/>
            <a:tailEnd type="none" w="med" len="med"/>
          </a:ln>
          <a:effectLst/>
        </p:spPr>
      </p:cxnSp>
      <p:cxnSp>
        <p:nvCxnSpPr>
          <p:cNvPr id="26" name="Straight Connector 25"/>
          <p:cNvCxnSpPr/>
          <p:nvPr/>
        </p:nvCxnSpPr>
        <p:spPr bwMode="auto">
          <a:xfrm rot="16200000" flipV="1">
            <a:off x="4364476" y="5169531"/>
            <a:ext cx="0" cy="361811"/>
          </a:xfrm>
          <a:prstGeom prst="line">
            <a:avLst/>
          </a:prstGeom>
          <a:noFill/>
          <a:ln w="12700" cap="flat" cmpd="sng" algn="ctr">
            <a:solidFill>
              <a:schemeClr val="tx1"/>
            </a:solidFill>
            <a:prstDash val="solid"/>
            <a:round/>
            <a:headEnd type="none" w="med" len="med"/>
            <a:tailEnd type="none" w="med" len="med"/>
          </a:ln>
          <a:effectLst/>
        </p:spPr>
      </p:cxnSp>
      <p:sp>
        <p:nvSpPr>
          <p:cNvPr id="13" name="TextBox 12"/>
          <p:cNvSpPr txBox="1"/>
          <p:nvPr/>
        </p:nvSpPr>
        <p:spPr>
          <a:xfrm>
            <a:off x="3015381" y="4077833"/>
            <a:ext cx="2337649" cy="338554"/>
          </a:xfrm>
          <a:prstGeom prst="rect">
            <a:avLst/>
          </a:prstGeom>
          <a:noFill/>
        </p:spPr>
        <p:txBody>
          <a:bodyPr wrap="square" rtlCol="0">
            <a:spAutoFit/>
          </a:bodyPr>
          <a:lstStyle/>
          <a:p>
            <a:pPr algn="ctr">
              <a:buNone/>
            </a:pPr>
            <a:r>
              <a:rPr lang="ru-RU" sz="1600" dirty="0" smtClean="0">
                <a:latin typeface="Arial" pitchFamily="34" charset="0"/>
                <a:cs typeface="Arial" pitchFamily="34" charset="0"/>
              </a:rPr>
              <a:t>Возврат кредита</a:t>
            </a:r>
            <a:endParaRPr lang="en-US" sz="1600" dirty="0">
              <a:latin typeface="Arial" pitchFamily="34" charset="0"/>
              <a:cs typeface="Arial" pitchFamily="34" charset="0"/>
            </a:endParaRPr>
          </a:p>
        </p:txBody>
      </p:sp>
      <p:sp>
        <p:nvSpPr>
          <p:cNvPr id="31" name="TextBox 30"/>
          <p:cNvSpPr txBox="1"/>
          <p:nvPr/>
        </p:nvSpPr>
        <p:spPr>
          <a:xfrm>
            <a:off x="839990" y="5184293"/>
            <a:ext cx="2390890" cy="584775"/>
          </a:xfrm>
          <a:prstGeom prst="rect">
            <a:avLst/>
          </a:prstGeom>
          <a:noFill/>
          <a:ln cmpd="sng">
            <a:solidFill>
              <a:srgbClr val="0000FF"/>
            </a:solidFill>
            <a:prstDash val="solid"/>
          </a:ln>
        </p:spPr>
        <p:txBody>
          <a:bodyPr wrap="square" rtlCol="0">
            <a:spAutoFit/>
          </a:bodyPr>
          <a:lstStyle/>
          <a:p>
            <a:pPr algn="ctr">
              <a:buNone/>
            </a:pPr>
            <a:r>
              <a:rPr lang="ru-RU" sz="1600" b="1" dirty="0" smtClean="0">
                <a:solidFill>
                  <a:srgbClr val="0000FF"/>
                </a:solidFill>
                <a:latin typeface="Arial" pitchFamily="34" charset="0"/>
                <a:cs typeface="Arial" pitchFamily="34" charset="0"/>
              </a:rPr>
              <a:t>Капитальный ремонт проведен в 2015 г. </a:t>
            </a:r>
            <a:endParaRPr lang="en-US" sz="1600" b="1" dirty="0">
              <a:solidFill>
                <a:srgbClr val="0000FF"/>
              </a:solidFill>
            </a:endParaRPr>
          </a:p>
        </p:txBody>
      </p:sp>
      <p:cxnSp>
        <p:nvCxnSpPr>
          <p:cNvPr id="23" name="Straight Connector 22"/>
          <p:cNvCxnSpPr/>
          <p:nvPr/>
        </p:nvCxnSpPr>
        <p:spPr bwMode="auto">
          <a:xfrm flipV="1">
            <a:off x="1274668" y="4268674"/>
            <a:ext cx="0" cy="914400"/>
          </a:xfrm>
          <a:prstGeom prst="line">
            <a:avLst/>
          </a:prstGeom>
          <a:noFill/>
          <a:ln w="12700" cap="flat" cmpd="sng" algn="ctr">
            <a:solidFill>
              <a:srgbClr val="0000FF"/>
            </a:solidFill>
            <a:prstDash val="solid"/>
            <a:round/>
            <a:headEnd type="none" w="med" len="med"/>
            <a:tailEnd type="stealth" w="lg" len="lg"/>
          </a:ln>
          <a:effectLst/>
        </p:spPr>
      </p:cxnSp>
    </p:spTree>
    <p:custDataLst>
      <p:tags r:id="rId1"/>
    </p:custDataLst>
    <p:extLst>
      <p:ext uri="{BB962C8B-B14F-4D97-AF65-F5344CB8AC3E}">
        <p14:creationId xmlns:p14="http://schemas.microsoft.com/office/powerpoint/2010/main" val="26253132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544502" y="3915648"/>
            <a:ext cx="3867385" cy="1635647"/>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4" name="Slide Number Placeholder 3"/>
          <p:cNvSpPr>
            <a:spLocks noGrp="1"/>
          </p:cNvSpPr>
          <p:nvPr>
            <p:ph type="sldNum" sz="quarter" idx="12"/>
          </p:nvPr>
        </p:nvSpPr>
        <p:spPr/>
        <p:txBody>
          <a:bodyPr/>
          <a:lstStyle/>
          <a:p>
            <a:fld id="{018118D2-0F8D-4602-A0D7-B1F86CBE2ABE}" type="slidenum">
              <a:rPr lang="en-US" smtClean="0"/>
              <a:pPr/>
              <a:t>18</a:t>
            </a:fld>
            <a:endParaRPr lang="en-US" dirty="0"/>
          </a:p>
        </p:txBody>
      </p:sp>
      <p:sp>
        <p:nvSpPr>
          <p:cNvPr id="7" name="TextBox 6"/>
          <p:cNvSpPr txBox="1"/>
          <p:nvPr/>
        </p:nvSpPr>
        <p:spPr>
          <a:xfrm>
            <a:off x="487680" y="339749"/>
            <a:ext cx="8218999" cy="707886"/>
          </a:xfrm>
          <a:prstGeom prst="rect">
            <a:avLst/>
          </a:prstGeom>
          <a:noFill/>
        </p:spPr>
        <p:txBody>
          <a:bodyPr wrap="square" rtlCol="0">
            <a:spAutoFit/>
          </a:bodyPr>
          <a:lstStyle/>
          <a:p>
            <a:pPr algn="ctr">
              <a:buNone/>
            </a:pPr>
            <a:r>
              <a:rPr lang="ru-RU" sz="2000" b="1" dirty="0">
                <a:latin typeface="Arial" pitchFamily="34" charset="0"/>
                <a:cs typeface="Arial" pitchFamily="34" charset="0"/>
              </a:rPr>
              <a:t>Сценарий </a:t>
            </a:r>
            <a:r>
              <a:rPr lang="ru-RU" sz="2000" b="1" dirty="0" smtClean="0">
                <a:latin typeface="Arial" pitchFamily="34" charset="0"/>
                <a:cs typeface="Arial" pitchFamily="34" charset="0"/>
              </a:rPr>
              <a:t>2: </a:t>
            </a:r>
            <a:r>
              <a:rPr lang="ru-RU" sz="2000" b="1" dirty="0" smtClean="0">
                <a:latin typeface="Arial" pitchFamily="34" charset="0"/>
                <a:cs typeface="Arial" pitchFamily="34" charset="0"/>
              </a:rPr>
              <a:t>проведение капитального </a:t>
            </a:r>
            <a:r>
              <a:rPr lang="ru-RU" sz="2000" b="1" dirty="0">
                <a:latin typeface="Arial" pitchFamily="34" charset="0"/>
                <a:cs typeface="Arial" pitchFamily="34" charset="0"/>
              </a:rPr>
              <a:t>ремонта в срок и объёме, установленными региональной программой</a:t>
            </a:r>
            <a:endParaRPr lang="en-US" sz="2000" b="1" dirty="0">
              <a:latin typeface="Arial" pitchFamily="34" charset="0"/>
              <a:cs typeface="Arial" pitchFamily="34" charset="0"/>
            </a:endParaRPr>
          </a:p>
        </p:txBody>
      </p:sp>
      <p:cxnSp>
        <p:nvCxnSpPr>
          <p:cNvPr id="28" name="Straight Connector 27"/>
          <p:cNvCxnSpPr/>
          <p:nvPr/>
        </p:nvCxnSpPr>
        <p:spPr bwMode="auto">
          <a:xfrm>
            <a:off x="751840" y="3128351"/>
            <a:ext cx="7924359" cy="0"/>
          </a:xfrm>
          <a:prstGeom prst="line">
            <a:avLst/>
          </a:prstGeom>
          <a:noFill/>
          <a:ln w="19050" cap="flat" cmpd="sng" algn="ctr">
            <a:solidFill>
              <a:schemeClr val="tx1"/>
            </a:solidFill>
            <a:prstDash val="solid"/>
            <a:round/>
            <a:headEnd type="none" w="med" len="med"/>
            <a:tailEnd type="stealth" w="lg" len="lg"/>
          </a:ln>
          <a:effectLst/>
        </p:spPr>
      </p:cxnSp>
      <p:sp>
        <p:nvSpPr>
          <p:cNvPr id="36" name="Oval 35"/>
          <p:cNvSpPr>
            <a:spLocks noChangeArrowheads="1"/>
          </p:cNvSpPr>
          <p:nvPr/>
        </p:nvSpPr>
        <p:spPr bwMode="auto">
          <a:xfrm>
            <a:off x="6946360" y="3059771"/>
            <a:ext cx="137160" cy="137160"/>
          </a:xfrm>
          <a:prstGeom prst="ellipse">
            <a:avLst/>
          </a:prstGeom>
          <a:solidFill>
            <a:schemeClr val="tx1"/>
          </a:solidFill>
          <a:ln w="9525">
            <a:no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37" name="Oval 36"/>
          <p:cNvSpPr>
            <a:spLocks noChangeArrowheads="1"/>
          </p:cNvSpPr>
          <p:nvPr/>
        </p:nvSpPr>
        <p:spPr bwMode="auto">
          <a:xfrm>
            <a:off x="1286968" y="3059771"/>
            <a:ext cx="137160" cy="137160"/>
          </a:xfrm>
          <a:prstGeom prst="ellipse">
            <a:avLst/>
          </a:prstGeom>
          <a:solidFill>
            <a:schemeClr val="tx1"/>
          </a:solidFill>
          <a:ln w="9525">
            <a:no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5" name="TextBox 4"/>
          <p:cNvSpPr txBox="1"/>
          <p:nvPr/>
        </p:nvSpPr>
        <p:spPr>
          <a:xfrm>
            <a:off x="846262" y="3247605"/>
            <a:ext cx="1018572" cy="338554"/>
          </a:xfrm>
          <a:prstGeom prst="rect">
            <a:avLst/>
          </a:prstGeom>
          <a:noFill/>
        </p:spPr>
        <p:txBody>
          <a:bodyPr wrap="square" rtlCol="0">
            <a:spAutoFit/>
          </a:bodyPr>
          <a:lstStyle/>
          <a:p>
            <a:pPr algn="ctr">
              <a:buNone/>
            </a:pPr>
            <a:r>
              <a:rPr lang="ru-RU" sz="1600" dirty="0" smtClean="0">
                <a:latin typeface="Arial" pitchFamily="34" charset="0"/>
                <a:cs typeface="Arial" pitchFamily="34" charset="0"/>
              </a:rPr>
              <a:t>2015 г.</a:t>
            </a:r>
            <a:endParaRPr lang="en-US" sz="1600" dirty="0">
              <a:latin typeface="Arial" pitchFamily="34" charset="0"/>
              <a:cs typeface="Arial" pitchFamily="34" charset="0"/>
            </a:endParaRPr>
          </a:p>
        </p:txBody>
      </p:sp>
      <p:sp>
        <p:nvSpPr>
          <p:cNvPr id="38" name="TextBox 37"/>
          <p:cNvSpPr txBox="1"/>
          <p:nvPr/>
        </p:nvSpPr>
        <p:spPr>
          <a:xfrm>
            <a:off x="6505654" y="3247605"/>
            <a:ext cx="1018572" cy="338554"/>
          </a:xfrm>
          <a:prstGeom prst="rect">
            <a:avLst/>
          </a:prstGeom>
          <a:noFill/>
        </p:spPr>
        <p:txBody>
          <a:bodyPr wrap="square" rtlCol="0">
            <a:spAutoFit/>
          </a:bodyPr>
          <a:lstStyle/>
          <a:p>
            <a:pPr algn="ctr">
              <a:buNone/>
            </a:pPr>
            <a:r>
              <a:rPr lang="ru-RU" sz="1600" dirty="0" smtClean="0">
                <a:latin typeface="Arial" pitchFamily="34" charset="0"/>
                <a:cs typeface="Arial" pitchFamily="34" charset="0"/>
              </a:rPr>
              <a:t>2020 г.</a:t>
            </a:r>
            <a:endParaRPr lang="en-US" sz="1600" dirty="0">
              <a:latin typeface="Arial" pitchFamily="34" charset="0"/>
              <a:cs typeface="Arial" pitchFamily="34" charset="0"/>
            </a:endParaRPr>
          </a:p>
        </p:txBody>
      </p:sp>
      <p:sp>
        <p:nvSpPr>
          <p:cNvPr id="8" name="TextBox 7"/>
          <p:cNvSpPr txBox="1"/>
          <p:nvPr/>
        </p:nvSpPr>
        <p:spPr>
          <a:xfrm>
            <a:off x="5794411" y="1444017"/>
            <a:ext cx="2473692" cy="1077218"/>
          </a:xfrm>
          <a:prstGeom prst="rect">
            <a:avLst/>
          </a:prstGeom>
          <a:noFill/>
          <a:ln>
            <a:solidFill>
              <a:schemeClr val="tx1"/>
            </a:solidFill>
            <a:prstDash val="dash"/>
          </a:ln>
        </p:spPr>
        <p:txBody>
          <a:bodyPr wrap="square" rtlCol="0">
            <a:spAutoFit/>
          </a:bodyPr>
          <a:lstStyle/>
          <a:p>
            <a:pPr algn="ctr">
              <a:buNone/>
            </a:pPr>
            <a:r>
              <a:rPr lang="ru-RU" sz="1600" dirty="0">
                <a:latin typeface="Arial" pitchFamily="34" charset="0"/>
                <a:cs typeface="Arial" pitchFamily="34" charset="0"/>
              </a:rPr>
              <a:t>Год проведения капитального ремонта согласно региональной программе</a:t>
            </a:r>
            <a:endParaRPr lang="en-US" sz="1600" dirty="0"/>
          </a:p>
        </p:txBody>
      </p:sp>
      <p:cxnSp>
        <p:nvCxnSpPr>
          <p:cNvPr id="39" name="Straight Connector 38"/>
          <p:cNvCxnSpPr/>
          <p:nvPr/>
        </p:nvCxnSpPr>
        <p:spPr bwMode="auto">
          <a:xfrm>
            <a:off x="7013068" y="2521235"/>
            <a:ext cx="0" cy="480781"/>
          </a:xfrm>
          <a:prstGeom prst="line">
            <a:avLst/>
          </a:prstGeom>
          <a:noFill/>
          <a:ln w="9525" cap="flat" cmpd="sng" algn="ctr">
            <a:solidFill>
              <a:schemeClr val="tx1"/>
            </a:solidFill>
            <a:prstDash val="dash"/>
            <a:round/>
            <a:headEnd type="none" w="med" len="med"/>
            <a:tailEnd type="stealth" w="lg" len="lg"/>
          </a:ln>
          <a:effectLst/>
        </p:spPr>
      </p:cxnSp>
      <p:sp>
        <p:nvSpPr>
          <p:cNvPr id="20" name="Right Brace 19"/>
          <p:cNvSpPr/>
          <p:nvPr/>
        </p:nvSpPr>
        <p:spPr bwMode="auto">
          <a:xfrm rot="16200000" flipV="1">
            <a:off x="3908388" y="-83668"/>
            <a:ext cx="481264" cy="559468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13" name="TextBox 12"/>
          <p:cNvSpPr txBox="1"/>
          <p:nvPr/>
        </p:nvSpPr>
        <p:spPr>
          <a:xfrm>
            <a:off x="2100981" y="2746295"/>
            <a:ext cx="4028753" cy="338554"/>
          </a:xfrm>
          <a:prstGeom prst="rect">
            <a:avLst/>
          </a:prstGeom>
          <a:noFill/>
        </p:spPr>
        <p:txBody>
          <a:bodyPr wrap="square" rtlCol="0">
            <a:spAutoFit/>
          </a:bodyPr>
          <a:lstStyle/>
          <a:p>
            <a:pPr algn="ctr">
              <a:buNone/>
            </a:pPr>
            <a:r>
              <a:rPr lang="ru-RU" sz="1600" dirty="0" smtClean="0">
                <a:latin typeface="Arial" pitchFamily="34" charset="0"/>
                <a:cs typeface="Arial" pitchFamily="34" charset="0"/>
              </a:rPr>
              <a:t>Срок </a:t>
            </a:r>
            <a:r>
              <a:rPr lang="ru-RU" sz="1600" dirty="0" smtClean="0">
                <a:latin typeface="Arial" pitchFamily="34" charset="0"/>
                <a:cs typeface="Arial" pitchFamily="34" charset="0"/>
              </a:rPr>
              <a:t>накопления на спец, счете</a:t>
            </a:r>
            <a:r>
              <a:rPr lang="en-US" sz="1600" dirty="0" smtClean="0">
                <a:latin typeface="Arial" pitchFamily="34" charset="0"/>
                <a:cs typeface="Arial" pitchFamily="34" charset="0"/>
              </a:rPr>
              <a:t>: </a:t>
            </a:r>
            <a:r>
              <a:rPr lang="ru-RU" sz="1600" dirty="0" smtClean="0">
                <a:latin typeface="Arial" pitchFamily="34" charset="0"/>
                <a:cs typeface="Arial" pitchFamily="34" charset="0"/>
              </a:rPr>
              <a:t>5 лет</a:t>
            </a:r>
            <a:endParaRPr lang="en-US" sz="1600" dirty="0">
              <a:latin typeface="Arial" pitchFamily="34" charset="0"/>
              <a:cs typeface="Arial" pitchFamily="34" charset="0"/>
            </a:endParaRPr>
          </a:p>
        </p:txBody>
      </p:sp>
      <p:cxnSp>
        <p:nvCxnSpPr>
          <p:cNvPr id="42" name="Straight Connector 41"/>
          <p:cNvCxnSpPr/>
          <p:nvPr/>
        </p:nvCxnSpPr>
        <p:spPr bwMode="auto">
          <a:xfrm>
            <a:off x="4280" y="5606511"/>
            <a:ext cx="9144000" cy="0"/>
          </a:xfrm>
          <a:prstGeom prst="line">
            <a:avLst/>
          </a:prstGeom>
          <a:noFill/>
          <a:ln w="9525" cap="flat" cmpd="sng" algn="ctr">
            <a:solidFill>
              <a:schemeClr val="tx1"/>
            </a:solidFill>
            <a:prstDash val="dash"/>
            <a:round/>
            <a:headEnd type="none" w="med" len="med"/>
            <a:tailEnd type="none" w="med" len="med"/>
          </a:ln>
          <a:effectLst/>
        </p:spPr>
      </p:cxnSp>
      <p:sp>
        <p:nvSpPr>
          <p:cNvPr id="44" name="TextBox 43"/>
          <p:cNvSpPr txBox="1"/>
          <p:nvPr/>
        </p:nvSpPr>
        <p:spPr>
          <a:xfrm>
            <a:off x="751840" y="5655277"/>
            <a:ext cx="7954839" cy="461665"/>
          </a:xfrm>
          <a:prstGeom prst="rect">
            <a:avLst/>
          </a:prstGeom>
          <a:noFill/>
        </p:spPr>
        <p:txBody>
          <a:bodyPr wrap="square" rtlCol="0">
            <a:spAutoFit/>
          </a:bodyPr>
          <a:lstStyle/>
          <a:p>
            <a:pPr algn="just">
              <a:spcBef>
                <a:spcPts val="0"/>
              </a:spcBef>
              <a:spcAft>
                <a:spcPts val="0"/>
              </a:spcAft>
              <a:buNone/>
            </a:pPr>
            <a:r>
              <a:rPr lang="en-US" sz="1200" dirty="0" smtClean="0">
                <a:latin typeface="Arial" pitchFamily="34" charset="0"/>
                <a:cs typeface="Arial" pitchFamily="34" charset="0"/>
              </a:rPr>
              <a:t>*</a:t>
            </a:r>
            <a:r>
              <a:rPr lang="ru-RU" sz="1200" dirty="0" smtClean="0">
                <a:latin typeface="Arial" pitchFamily="34" charset="0"/>
                <a:cs typeface="Arial" pitchFamily="34" charset="0"/>
              </a:rPr>
              <a:t>*</a:t>
            </a:r>
            <a:r>
              <a:rPr lang="ru-RU" sz="1200" dirty="0">
                <a:latin typeface="Arial" pitchFamily="34" charset="0"/>
                <a:cs typeface="Arial" pitchFamily="34" charset="0"/>
              </a:rPr>
              <a:t>С учетом ежегодного роста </a:t>
            </a:r>
            <a:r>
              <a:rPr lang="ru-RU" sz="1200" dirty="0" smtClean="0">
                <a:latin typeface="Arial" pitchFamily="34" charset="0"/>
                <a:cs typeface="Arial" pitchFamily="34" charset="0"/>
              </a:rPr>
              <a:t>размера минимального </a:t>
            </a:r>
            <a:r>
              <a:rPr lang="ru-RU" sz="1200" dirty="0">
                <a:latin typeface="Arial" pitchFamily="34" charset="0"/>
                <a:cs typeface="Arial" pitchFamily="34" charset="0"/>
              </a:rPr>
              <a:t>взноса на 10% и процентов, начисляемых банком на остаток средств на специальном счете в размере 5% в год (с ежемесячной капитализацией</a:t>
            </a:r>
            <a:r>
              <a:rPr lang="ru-RU" sz="1200" dirty="0" smtClean="0">
                <a:latin typeface="Arial" pitchFamily="34" charset="0"/>
                <a:cs typeface="Arial" pitchFamily="34" charset="0"/>
              </a:rPr>
              <a:t>).</a:t>
            </a:r>
            <a:endParaRPr lang="en-US" sz="1200" dirty="0">
              <a:latin typeface="Arial" pitchFamily="34" charset="0"/>
              <a:cs typeface="Arial" pitchFamily="34" charset="0"/>
            </a:endParaRPr>
          </a:p>
        </p:txBody>
      </p:sp>
      <p:sp>
        <p:nvSpPr>
          <p:cNvPr id="3" name="TextBox 2"/>
          <p:cNvSpPr txBox="1"/>
          <p:nvPr/>
        </p:nvSpPr>
        <p:spPr>
          <a:xfrm>
            <a:off x="4770475" y="4482320"/>
            <a:ext cx="2050180" cy="584775"/>
          </a:xfrm>
          <a:prstGeom prst="rect">
            <a:avLst/>
          </a:prstGeom>
          <a:noFill/>
        </p:spPr>
        <p:txBody>
          <a:bodyPr wrap="square" rtlCol="0">
            <a:spAutoFit/>
          </a:bodyPr>
          <a:lstStyle/>
          <a:p>
            <a:pPr>
              <a:buNone/>
            </a:pPr>
            <a:r>
              <a:rPr lang="ru-RU" sz="1600" dirty="0">
                <a:latin typeface="Arial" pitchFamily="34" charset="0"/>
                <a:cs typeface="Arial" pitchFamily="34" charset="0"/>
              </a:rPr>
              <a:t>Сумма накоплений на спец. счете:</a:t>
            </a:r>
            <a:endParaRPr lang="en-US" sz="1600" dirty="0"/>
          </a:p>
        </p:txBody>
      </p:sp>
      <p:sp>
        <p:nvSpPr>
          <p:cNvPr id="47" name="TextBox 46"/>
          <p:cNvSpPr txBox="1"/>
          <p:nvPr/>
        </p:nvSpPr>
        <p:spPr>
          <a:xfrm>
            <a:off x="6802010" y="4728541"/>
            <a:ext cx="2050180" cy="338554"/>
          </a:xfrm>
          <a:prstGeom prst="rect">
            <a:avLst/>
          </a:prstGeom>
          <a:noFill/>
        </p:spPr>
        <p:txBody>
          <a:bodyPr wrap="square" rtlCol="0">
            <a:spAutoFit/>
          </a:bodyPr>
          <a:lstStyle/>
          <a:p>
            <a:pPr>
              <a:buNone/>
            </a:pPr>
            <a:r>
              <a:rPr lang="ru-RU" sz="1600" dirty="0" smtClean="0">
                <a:latin typeface="Arial" pitchFamily="34" charset="0"/>
                <a:cs typeface="Arial" pitchFamily="34" charset="0"/>
              </a:rPr>
              <a:t>2 601 741 руб</a:t>
            </a:r>
            <a:r>
              <a:rPr lang="ru-RU" sz="1600" dirty="0">
                <a:latin typeface="Arial" pitchFamily="34" charset="0"/>
                <a:cs typeface="Arial" pitchFamily="34" charset="0"/>
              </a:rPr>
              <a:t>.</a:t>
            </a:r>
            <a:r>
              <a:rPr lang="en-US" sz="1600" dirty="0">
                <a:latin typeface="Arial" pitchFamily="34" charset="0"/>
                <a:cs typeface="Arial" pitchFamily="34" charset="0"/>
              </a:rPr>
              <a:t>*</a:t>
            </a:r>
            <a:endParaRPr lang="ru-RU" sz="1600" dirty="0">
              <a:latin typeface="Arial" pitchFamily="34" charset="0"/>
              <a:cs typeface="Arial" pitchFamily="34" charset="0"/>
            </a:endParaRPr>
          </a:p>
        </p:txBody>
      </p:sp>
      <p:cxnSp>
        <p:nvCxnSpPr>
          <p:cNvPr id="52" name="Straight Connector 51"/>
          <p:cNvCxnSpPr/>
          <p:nvPr/>
        </p:nvCxnSpPr>
        <p:spPr bwMode="auto">
          <a:xfrm rot="5400000" flipH="1">
            <a:off x="6785005" y="3728426"/>
            <a:ext cx="365760" cy="0"/>
          </a:xfrm>
          <a:prstGeom prst="line">
            <a:avLst/>
          </a:prstGeom>
          <a:noFill/>
          <a:ln w="9525" cap="flat" cmpd="sng" algn="ctr">
            <a:solidFill>
              <a:schemeClr val="tx1"/>
            </a:solidFill>
            <a:prstDash val="solid"/>
            <a:round/>
            <a:headEnd type="none" w="med" len="med"/>
            <a:tailEnd type="stealth" w="lg" len="lg"/>
          </a:ln>
          <a:effectLst/>
        </p:spPr>
      </p:cxnSp>
      <p:sp>
        <p:nvSpPr>
          <p:cNvPr id="27" name="TextBox 26"/>
          <p:cNvSpPr txBox="1"/>
          <p:nvPr/>
        </p:nvSpPr>
        <p:spPr>
          <a:xfrm>
            <a:off x="4770475" y="3937208"/>
            <a:ext cx="2050180" cy="584775"/>
          </a:xfrm>
          <a:prstGeom prst="rect">
            <a:avLst/>
          </a:prstGeom>
          <a:noFill/>
        </p:spPr>
        <p:txBody>
          <a:bodyPr wrap="square" rtlCol="0">
            <a:spAutoFit/>
          </a:bodyPr>
          <a:lstStyle/>
          <a:p>
            <a:pPr>
              <a:buNone/>
            </a:pPr>
            <a:r>
              <a:rPr lang="ru-RU" sz="1600" dirty="0">
                <a:latin typeface="Arial" pitchFamily="34" charset="0"/>
                <a:cs typeface="Arial" pitchFamily="34" charset="0"/>
              </a:rPr>
              <a:t>Общая стоимость кап. ремонта: </a:t>
            </a:r>
            <a:endParaRPr lang="en-US" sz="1600" dirty="0"/>
          </a:p>
        </p:txBody>
      </p:sp>
      <p:sp>
        <p:nvSpPr>
          <p:cNvPr id="29" name="TextBox 28"/>
          <p:cNvSpPr txBox="1"/>
          <p:nvPr/>
        </p:nvSpPr>
        <p:spPr>
          <a:xfrm>
            <a:off x="4770475" y="5161263"/>
            <a:ext cx="1290951" cy="338554"/>
          </a:xfrm>
          <a:prstGeom prst="rect">
            <a:avLst/>
          </a:prstGeom>
          <a:noFill/>
        </p:spPr>
        <p:txBody>
          <a:bodyPr wrap="square" rtlCol="0">
            <a:spAutoFit/>
          </a:bodyPr>
          <a:lstStyle/>
          <a:p>
            <a:pPr>
              <a:buNone/>
            </a:pPr>
            <a:r>
              <a:rPr lang="ru-RU" sz="1600" b="1" dirty="0" smtClean="0">
                <a:solidFill>
                  <a:srgbClr val="FF0000"/>
                </a:solidFill>
                <a:latin typeface="Arial" pitchFamily="34" charset="0"/>
                <a:cs typeface="Arial" pitchFamily="34" charset="0"/>
              </a:rPr>
              <a:t>Дефицит</a:t>
            </a:r>
            <a:endParaRPr lang="en-US" sz="1600" b="1" dirty="0">
              <a:solidFill>
                <a:srgbClr val="FF0000"/>
              </a:solidFill>
            </a:endParaRPr>
          </a:p>
        </p:txBody>
      </p:sp>
      <p:sp>
        <p:nvSpPr>
          <p:cNvPr id="30" name="TextBox 29"/>
          <p:cNvSpPr txBox="1"/>
          <p:nvPr/>
        </p:nvSpPr>
        <p:spPr>
          <a:xfrm>
            <a:off x="6802010" y="4183429"/>
            <a:ext cx="2050180" cy="338554"/>
          </a:xfrm>
          <a:prstGeom prst="rect">
            <a:avLst/>
          </a:prstGeom>
          <a:noFill/>
        </p:spPr>
        <p:txBody>
          <a:bodyPr wrap="square" rtlCol="0">
            <a:spAutoFit/>
          </a:bodyPr>
          <a:lstStyle/>
          <a:p>
            <a:pPr>
              <a:buNone/>
            </a:pPr>
            <a:r>
              <a:rPr lang="ru-RU" sz="1600" dirty="0" smtClean="0">
                <a:latin typeface="Arial" pitchFamily="34" charset="0"/>
                <a:cs typeface="Arial" pitchFamily="34" charset="0"/>
              </a:rPr>
              <a:t>4 </a:t>
            </a:r>
            <a:r>
              <a:rPr lang="ru-RU" sz="1600" dirty="0" smtClean="0">
                <a:latin typeface="Arial" pitchFamily="34" charset="0"/>
                <a:cs typeface="Arial" pitchFamily="34" charset="0"/>
              </a:rPr>
              <a:t>000 000 </a:t>
            </a:r>
            <a:r>
              <a:rPr lang="ru-RU" sz="1600" dirty="0">
                <a:latin typeface="Arial" pitchFamily="34" charset="0"/>
                <a:cs typeface="Arial" pitchFamily="34" charset="0"/>
              </a:rPr>
              <a:t>руб.</a:t>
            </a:r>
          </a:p>
        </p:txBody>
      </p:sp>
      <p:sp>
        <p:nvSpPr>
          <p:cNvPr id="31" name="TextBox 30"/>
          <p:cNvSpPr txBox="1"/>
          <p:nvPr/>
        </p:nvSpPr>
        <p:spPr>
          <a:xfrm>
            <a:off x="6802010" y="5161263"/>
            <a:ext cx="1926940" cy="338554"/>
          </a:xfrm>
          <a:prstGeom prst="rect">
            <a:avLst/>
          </a:prstGeom>
          <a:noFill/>
        </p:spPr>
        <p:txBody>
          <a:bodyPr wrap="square" rtlCol="0">
            <a:spAutoFit/>
          </a:bodyPr>
          <a:lstStyle/>
          <a:p>
            <a:pPr>
              <a:spcBef>
                <a:spcPts val="1800"/>
              </a:spcBef>
              <a:spcAft>
                <a:spcPts val="1800"/>
              </a:spcAft>
              <a:buNone/>
            </a:pPr>
            <a:r>
              <a:rPr lang="ru-RU" sz="1600" b="1" dirty="0">
                <a:solidFill>
                  <a:srgbClr val="FF0000"/>
                </a:solidFill>
                <a:latin typeface="Arial" pitchFamily="34" charset="0"/>
                <a:cs typeface="Arial" pitchFamily="34" charset="0"/>
              </a:rPr>
              <a:t>1 </a:t>
            </a:r>
            <a:r>
              <a:rPr lang="ru-RU" sz="1600" b="1" dirty="0" smtClean="0">
                <a:solidFill>
                  <a:srgbClr val="FF0000"/>
                </a:solidFill>
                <a:latin typeface="Arial" pitchFamily="34" charset="0"/>
                <a:cs typeface="Arial" pitchFamily="34" charset="0"/>
              </a:rPr>
              <a:t>398 259 руб</a:t>
            </a:r>
            <a:r>
              <a:rPr lang="ru-RU" sz="1600" b="1" dirty="0" smtClean="0">
                <a:solidFill>
                  <a:srgbClr val="FF0000"/>
                </a:solidFill>
                <a:latin typeface="Arial" pitchFamily="34" charset="0"/>
                <a:cs typeface="Arial" pitchFamily="34" charset="0"/>
              </a:rPr>
              <a:t>.</a:t>
            </a:r>
            <a:endParaRPr lang="ru-RU" sz="1600" b="1" dirty="0">
              <a:solidFill>
                <a:srgbClr val="FF0000"/>
              </a:solidFill>
              <a:latin typeface="Arial" pitchFamily="34" charset="0"/>
              <a:cs typeface="Arial" pitchFamily="34" charset="0"/>
            </a:endParaRPr>
          </a:p>
        </p:txBody>
      </p:sp>
      <p:sp>
        <p:nvSpPr>
          <p:cNvPr id="32" name="TextBox 31"/>
          <p:cNvSpPr txBox="1"/>
          <p:nvPr/>
        </p:nvSpPr>
        <p:spPr>
          <a:xfrm>
            <a:off x="2089705" y="4229595"/>
            <a:ext cx="2025652" cy="584775"/>
          </a:xfrm>
          <a:prstGeom prst="rect">
            <a:avLst/>
          </a:prstGeom>
          <a:solidFill>
            <a:srgbClr val="FFFF00"/>
          </a:solidFill>
          <a:ln>
            <a:solidFill>
              <a:schemeClr val="tx1"/>
            </a:solidFill>
          </a:ln>
        </p:spPr>
        <p:txBody>
          <a:bodyPr wrap="square" rtlCol="0">
            <a:spAutoFit/>
          </a:bodyPr>
          <a:lstStyle/>
          <a:p>
            <a:pPr algn="ctr">
              <a:buNone/>
            </a:pPr>
            <a:r>
              <a:rPr lang="ru-RU" sz="1600" dirty="0" smtClean="0">
                <a:solidFill>
                  <a:srgbClr val="FF0000"/>
                </a:solidFill>
                <a:latin typeface="Arial" pitchFamily="34" charset="0"/>
                <a:cs typeface="Arial" pitchFamily="34" charset="0"/>
              </a:rPr>
              <a:t>Финансирование с помощью кредита</a:t>
            </a:r>
            <a:endParaRPr lang="ru-RU" sz="1600" dirty="0">
              <a:solidFill>
                <a:srgbClr val="FF0000"/>
              </a:solidFill>
              <a:latin typeface="Arial" pitchFamily="34" charset="0"/>
              <a:cs typeface="Arial" pitchFamily="34" charset="0"/>
            </a:endParaRPr>
          </a:p>
        </p:txBody>
      </p:sp>
      <p:cxnSp>
        <p:nvCxnSpPr>
          <p:cNvPr id="35" name="Straight Connector 34"/>
          <p:cNvCxnSpPr/>
          <p:nvPr/>
        </p:nvCxnSpPr>
        <p:spPr bwMode="auto">
          <a:xfrm>
            <a:off x="3107386" y="5330540"/>
            <a:ext cx="1712194" cy="0"/>
          </a:xfrm>
          <a:prstGeom prst="line">
            <a:avLst/>
          </a:prstGeom>
          <a:noFill/>
          <a:ln w="9525" cap="flat" cmpd="sng" algn="ctr">
            <a:solidFill>
              <a:schemeClr val="tx1"/>
            </a:solidFill>
            <a:prstDash val="solid"/>
            <a:round/>
            <a:headEnd type="none" w="med" len="med"/>
            <a:tailEnd type="stealth" w="lg" len="lg"/>
          </a:ln>
          <a:effectLst/>
        </p:spPr>
      </p:cxnSp>
      <p:cxnSp>
        <p:nvCxnSpPr>
          <p:cNvPr id="43" name="Straight Connector 42"/>
          <p:cNvCxnSpPr/>
          <p:nvPr/>
        </p:nvCxnSpPr>
        <p:spPr bwMode="auto">
          <a:xfrm flipH="1">
            <a:off x="4897515" y="5113784"/>
            <a:ext cx="3383280" cy="0"/>
          </a:xfrm>
          <a:prstGeom prst="line">
            <a:avLst/>
          </a:prstGeom>
          <a:noFill/>
          <a:ln w="9525" cap="flat" cmpd="sng" algn="ctr">
            <a:solidFill>
              <a:schemeClr val="tx1"/>
            </a:solidFill>
            <a:prstDash val="solid"/>
            <a:round/>
            <a:headEnd type="none" w="med" len="med"/>
            <a:tailEnd type="none" w="lg" len="lg"/>
          </a:ln>
          <a:effectLst/>
        </p:spPr>
      </p:cxnSp>
      <p:cxnSp>
        <p:nvCxnSpPr>
          <p:cNvPr id="33" name="Straight Connector 32"/>
          <p:cNvCxnSpPr/>
          <p:nvPr/>
        </p:nvCxnSpPr>
        <p:spPr bwMode="auto">
          <a:xfrm flipV="1">
            <a:off x="3107386" y="4814371"/>
            <a:ext cx="0" cy="516169"/>
          </a:xfrm>
          <a:prstGeom prst="line">
            <a:avLst/>
          </a:prstGeom>
          <a:noFill/>
          <a:ln w="12700" cap="flat" cmpd="sng" algn="ctr">
            <a:solidFill>
              <a:schemeClr val="tx1"/>
            </a:solidFill>
            <a:prstDash val="solid"/>
            <a:round/>
            <a:headEnd type="none" w="med" len="med"/>
            <a:tailEnd type="none" w="med" len="med"/>
          </a:ln>
          <a:effectLst/>
        </p:spPr>
      </p:cxnSp>
    </p:spTree>
    <p:custDataLst>
      <p:tags r:id="rId1"/>
    </p:custDataLst>
    <p:extLst>
      <p:ext uri="{BB962C8B-B14F-4D97-AF65-F5344CB8AC3E}">
        <p14:creationId xmlns:p14="http://schemas.microsoft.com/office/powerpoint/2010/main" val="26653410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19</a:t>
            </a:fld>
            <a:endParaRPr lang="en-US" dirty="0"/>
          </a:p>
        </p:txBody>
      </p:sp>
      <p:sp>
        <p:nvSpPr>
          <p:cNvPr id="5" name="TextBox 4"/>
          <p:cNvSpPr txBox="1"/>
          <p:nvPr/>
        </p:nvSpPr>
        <p:spPr>
          <a:xfrm>
            <a:off x="458805" y="427634"/>
            <a:ext cx="8249920" cy="707886"/>
          </a:xfrm>
          <a:prstGeom prst="rect">
            <a:avLst/>
          </a:prstGeom>
          <a:noFill/>
        </p:spPr>
        <p:txBody>
          <a:bodyPr wrap="square" rtlCol="0">
            <a:spAutoFit/>
          </a:bodyPr>
          <a:lstStyle/>
          <a:p>
            <a:pPr algn="ctr">
              <a:buNone/>
            </a:pPr>
            <a:r>
              <a:rPr lang="ru-RU" sz="2000" b="1" dirty="0">
                <a:latin typeface="Arial" panose="020B0604020202020204" pitchFamily="34" charset="0"/>
                <a:cs typeface="Arial" panose="020B0604020202020204" pitchFamily="34" charset="0"/>
              </a:rPr>
              <a:t>Финансирование капитального </a:t>
            </a:r>
            <a:r>
              <a:rPr lang="ru-RU" sz="2000" b="1" dirty="0" smtClean="0">
                <a:latin typeface="Arial" panose="020B0604020202020204" pitchFamily="34" charset="0"/>
                <a:cs typeface="Arial" panose="020B0604020202020204" pitchFamily="34" charset="0"/>
              </a:rPr>
              <a:t>ремонта</a:t>
            </a:r>
            <a:r>
              <a:rPr lang="en-US" sz="2000" b="1" dirty="0" smtClean="0">
                <a:latin typeface="Arial" panose="020B0604020202020204" pitchFamily="34" charset="0"/>
                <a:cs typeface="Arial" panose="020B0604020202020204" pitchFamily="34" charset="0"/>
              </a:rPr>
              <a:t> </a:t>
            </a:r>
            <a:r>
              <a:rPr lang="ru-RU" sz="2000" b="1" dirty="0" smtClean="0">
                <a:latin typeface="Arial" panose="020B0604020202020204" pitchFamily="34" charset="0"/>
                <a:cs typeface="Arial" panose="020B0604020202020204" pitchFamily="34" charset="0"/>
              </a:rPr>
              <a:t>с</a:t>
            </a:r>
            <a:r>
              <a:rPr lang="en-US" sz="2000" b="1" dirty="0" smtClean="0">
                <a:latin typeface="Arial" panose="020B0604020202020204" pitchFamily="34" charset="0"/>
                <a:cs typeface="Arial" panose="020B0604020202020204" pitchFamily="34" charset="0"/>
              </a:rPr>
              <a:t> </a:t>
            </a:r>
            <a:r>
              <a:rPr lang="ru-RU" sz="2000" b="1" dirty="0" smtClean="0">
                <a:latin typeface="Arial" panose="020B0604020202020204" pitchFamily="34" charset="0"/>
                <a:cs typeface="Arial" panose="020B0604020202020204" pitchFamily="34" charset="0"/>
              </a:rPr>
              <a:t>привлечением кредита</a:t>
            </a:r>
            <a:r>
              <a:rPr lang="ru-RU" sz="2000" b="1" dirty="0">
                <a:latin typeface="Arial" panose="020B0604020202020204" pitchFamily="34" charset="0"/>
                <a:cs typeface="Arial" panose="020B0604020202020204" pitchFamily="34" charset="0"/>
              </a:rPr>
              <a:t>: </a:t>
            </a:r>
            <a:r>
              <a:rPr lang="ru-RU" sz="2000" b="1" dirty="0" smtClean="0">
                <a:latin typeface="Arial" panose="020B0604020202020204" pitchFamily="34" charset="0"/>
                <a:cs typeface="Arial" panose="020B0604020202020204" pitchFamily="34" charset="0"/>
              </a:rPr>
              <a:t>«За</a:t>
            </a:r>
            <a:r>
              <a:rPr lang="ru-RU" sz="2000" b="1" dirty="0">
                <a:latin typeface="Arial" panose="020B0604020202020204" pitchFamily="34" charset="0"/>
                <a:cs typeface="Arial" panose="020B0604020202020204" pitchFamily="34" charset="0"/>
              </a:rPr>
              <a:t>» и «</a:t>
            </a:r>
            <a:r>
              <a:rPr lang="ru-RU" sz="2000" b="1" dirty="0" smtClean="0">
                <a:latin typeface="Arial" panose="020B0604020202020204" pitchFamily="34" charset="0"/>
                <a:cs typeface="Arial" panose="020B0604020202020204" pitchFamily="34" charset="0"/>
              </a:rPr>
              <a:t>Против»</a:t>
            </a:r>
            <a:endParaRPr lang="en-US" sz="2000" b="1" dirty="0">
              <a:latin typeface="Arial" pitchFamily="34" charset="0"/>
              <a:cs typeface="Arial" pitchFamily="34" charset="0"/>
            </a:endParaRPr>
          </a:p>
        </p:txBody>
      </p:sp>
      <p:sp>
        <p:nvSpPr>
          <p:cNvPr id="6" name="Объект 2"/>
          <p:cNvSpPr>
            <a:spLocks noGrp="1"/>
          </p:cNvSpPr>
          <p:nvPr>
            <p:ph sz="half" idx="4294967295"/>
          </p:nvPr>
        </p:nvSpPr>
        <p:spPr>
          <a:xfrm>
            <a:off x="458805" y="1483504"/>
            <a:ext cx="4306235" cy="3785652"/>
          </a:xfrm>
          <a:prstGeom prst="rect">
            <a:avLst/>
          </a:prstGeom>
          <a:ln>
            <a:noFill/>
            <a:prstDash val="dash"/>
          </a:ln>
        </p:spPr>
        <p:txBody>
          <a:bodyPr wrap="square">
            <a:spAutoFit/>
          </a:bodyPr>
          <a:lstStyle/>
          <a:p>
            <a:pPr marL="0" indent="0" algn="ctr">
              <a:lnSpc>
                <a:spcPct val="100000"/>
              </a:lnSpc>
              <a:spcBef>
                <a:spcPts val="0"/>
              </a:spcBef>
              <a:spcAft>
                <a:spcPts val="0"/>
              </a:spcAft>
              <a:buClrTx/>
              <a:buNone/>
            </a:pPr>
            <a:r>
              <a:rPr lang="ru-RU" sz="1600" b="1" dirty="0">
                <a:latin typeface="Arial" panose="020B0604020202020204" pitchFamily="34" charset="0"/>
                <a:cs typeface="Arial" panose="020B0604020202020204" pitchFamily="34" charset="0"/>
              </a:rPr>
              <a:t>ЗА </a:t>
            </a:r>
            <a:r>
              <a:rPr lang="ru-RU" sz="1600" b="1" dirty="0" smtClean="0">
                <a:latin typeface="Arial" panose="020B0604020202020204" pitchFamily="34" charset="0"/>
                <a:cs typeface="Arial" panose="020B0604020202020204" pitchFamily="34" charset="0"/>
              </a:rPr>
              <a:t>КРЕДИТ</a:t>
            </a:r>
            <a:endParaRPr lang="en-US" sz="1600" b="1" dirty="0" smtClean="0">
              <a:latin typeface="Arial" panose="020B0604020202020204" pitchFamily="34" charset="0"/>
              <a:cs typeface="Arial" panose="020B0604020202020204" pitchFamily="34" charset="0"/>
            </a:endParaRPr>
          </a:p>
          <a:p>
            <a:pPr marL="0" indent="0" algn="ctr">
              <a:lnSpc>
                <a:spcPct val="100000"/>
              </a:lnSpc>
              <a:spcBef>
                <a:spcPts val="0"/>
              </a:spcBef>
              <a:spcAft>
                <a:spcPts val="0"/>
              </a:spcAft>
              <a:buClrTx/>
              <a:buNone/>
            </a:pPr>
            <a:endParaRPr lang="ru-RU" sz="1600" b="1" dirty="0" smtClean="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r>
              <a:rPr lang="ru-RU" sz="1600" dirty="0">
                <a:latin typeface="Arial" panose="020B0604020202020204" pitchFamily="34" charset="0"/>
                <a:cs typeface="Arial" panose="020B0604020202020204" pitchFamily="34" charset="0"/>
              </a:rPr>
              <a:t>Возможность </a:t>
            </a:r>
            <a:r>
              <a:rPr lang="ru-RU" sz="1600" dirty="0">
                <a:latin typeface="Arial" panose="020B0604020202020204" pitchFamily="34" charset="0"/>
                <a:cs typeface="Arial" panose="020B0604020202020204" pitchFamily="34" charset="0"/>
              </a:rPr>
              <a:t>проведения капитального ремонта </a:t>
            </a:r>
            <a:r>
              <a:rPr lang="ru-RU" sz="1600" dirty="0">
                <a:latin typeface="Arial" panose="020B0604020202020204" pitchFamily="34" charset="0"/>
                <a:cs typeface="Arial" panose="020B0604020202020204" pitchFamily="34" charset="0"/>
              </a:rPr>
              <a:t>до срока, запланированного региональной </a:t>
            </a:r>
            <a:r>
              <a:rPr lang="ru-RU" sz="1600" dirty="0">
                <a:latin typeface="Arial" panose="020B0604020202020204" pitchFamily="34" charset="0"/>
                <a:cs typeface="Arial" panose="020B0604020202020204" pitchFamily="34" charset="0"/>
              </a:rPr>
              <a:t>программой</a:t>
            </a:r>
          </a:p>
          <a:p>
            <a:pPr algn="just">
              <a:lnSpc>
                <a:spcPct val="100000"/>
              </a:lnSpc>
              <a:spcBef>
                <a:spcPts val="0"/>
              </a:spcBef>
              <a:spcAft>
                <a:spcPts val="0"/>
              </a:spcAft>
              <a:buClrTx/>
              <a:buFont typeface="Wingdings" panose="05000000000000000000" pitchFamily="2" charset="2"/>
              <a:buChar char="§"/>
            </a:pPr>
            <a:endParaRPr lang="ru-RU" sz="1600" dirty="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За период накопления деньги обесцениваются, а стоимость </a:t>
            </a:r>
            <a:r>
              <a:rPr lang="ru-RU" sz="1600" dirty="0">
                <a:latin typeface="Arial" panose="020B0604020202020204" pitchFamily="34" charset="0"/>
                <a:cs typeface="Arial" panose="020B0604020202020204" pitchFamily="34" charset="0"/>
              </a:rPr>
              <a:t>работ </a:t>
            </a:r>
            <a:r>
              <a:rPr lang="ru-RU" sz="1600" dirty="0" smtClean="0">
                <a:latin typeface="Arial" panose="020B0604020202020204" pitchFamily="34" charset="0"/>
                <a:cs typeface="Arial" panose="020B0604020202020204" pitchFamily="34" charset="0"/>
              </a:rPr>
              <a:t>растет</a:t>
            </a:r>
            <a:endParaRPr lang="en-US" sz="1600" dirty="0" smtClean="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endParaRPr lang="ru-RU" sz="1600" dirty="0" smtClean="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Оплата </a:t>
            </a:r>
            <a:r>
              <a:rPr lang="ru-RU" sz="1600" dirty="0" smtClean="0">
                <a:latin typeface="Arial" panose="020B0604020202020204" pitchFamily="34" charset="0"/>
                <a:cs typeface="Arial" panose="020B0604020202020204" pitchFamily="34" charset="0"/>
              </a:rPr>
              <a:t>кредита происходит за счет обязательных </a:t>
            </a:r>
            <a:r>
              <a:rPr lang="ru-RU" sz="1600" dirty="0" smtClean="0">
                <a:latin typeface="Arial" panose="020B0604020202020204" pitchFamily="34" charset="0"/>
                <a:cs typeface="Arial" panose="020B0604020202020204" pitchFamily="34" charset="0"/>
              </a:rPr>
              <a:t>взносов</a:t>
            </a:r>
            <a:endParaRPr lang="en-US" sz="1600" dirty="0" smtClean="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endParaRPr lang="ru-RU" sz="1600" dirty="0" smtClean="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Платежи по кредиту не увеличиваются со временем</a:t>
            </a:r>
          </a:p>
        </p:txBody>
      </p:sp>
      <p:sp>
        <p:nvSpPr>
          <p:cNvPr id="8" name="Объект 2"/>
          <p:cNvSpPr>
            <a:spLocks noGrp="1"/>
          </p:cNvSpPr>
          <p:nvPr>
            <p:ph sz="half" idx="4294967295"/>
          </p:nvPr>
        </p:nvSpPr>
        <p:spPr>
          <a:xfrm>
            <a:off x="5008880" y="1483504"/>
            <a:ext cx="3699845" cy="2554545"/>
          </a:xfrm>
          <a:prstGeom prst="rect">
            <a:avLst/>
          </a:prstGeom>
          <a:ln>
            <a:noFill/>
            <a:prstDash val="dash"/>
          </a:ln>
        </p:spPr>
        <p:txBody>
          <a:bodyPr wrap="square">
            <a:spAutoFit/>
          </a:bodyPr>
          <a:lstStyle/>
          <a:p>
            <a:pPr marL="0" indent="0" algn="ctr">
              <a:lnSpc>
                <a:spcPct val="100000"/>
              </a:lnSpc>
              <a:spcBef>
                <a:spcPts val="0"/>
              </a:spcBef>
              <a:spcAft>
                <a:spcPts val="0"/>
              </a:spcAft>
              <a:buClrTx/>
              <a:buNone/>
            </a:pPr>
            <a:r>
              <a:rPr lang="ru-RU" sz="1600" b="1" dirty="0">
                <a:latin typeface="Arial" panose="020B0604020202020204" pitchFamily="34" charset="0"/>
                <a:cs typeface="Arial" panose="020B0604020202020204" pitchFamily="34" charset="0"/>
              </a:rPr>
              <a:t>ПРОТИВ </a:t>
            </a:r>
            <a:r>
              <a:rPr lang="ru-RU" sz="1600" b="1" dirty="0" smtClean="0">
                <a:latin typeface="Arial" panose="020B0604020202020204" pitchFamily="34" charset="0"/>
                <a:cs typeface="Arial" panose="020B0604020202020204" pitchFamily="34" charset="0"/>
              </a:rPr>
              <a:t>КРЕДИТА</a:t>
            </a:r>
            <a:endParaRPr lang="en-US" sz="1600" b="1" dirty="0" smtClean="0">
              <a:latin typeface="Arial" panose="020B0604020202020204" pitchFamily="34" charset="0"/>
              <a:cs typeface="Arial" panose="020B0604020202020204" pitchFamily="34" charset="0"/>
            </a:endParaRPr>
          </a:p>
          <a:p>
            <a:pPr marL="0" indent="0" algn="ctr">
              <a:lnSpc>
                <a:spcPct val="100000"/>
              </a:lnSpc>
              <a:spcBef>
                <a:spcPts val="0"/>
              </a:spcBef>
              <a:spcAft>
                <a:spcPts val="0"/>
              </a:spcAft>
              <a:buClrTx/>
              <a:buNone/>
            </a:pPr>
            <a:endParaRPr lang="ru-RU" sz="1600" b="1" dirty="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r>
              <a:rPr lang="ru-RU" sz="1600" dirty="0">
                <a:latin typeface="Arial" panose="020B0604020202020204" pitchFamily="34" charset="0"/>
                <a:cs typeface="Arial" panose="020B0604020202020204" pitchFamily="34" charset="0"/>
              </a:rPr>
              <a:t>Уплата </a:t>
            </a:r>
            <a:r>
              <a:rPr lang="ru-RU" sz="1600" dirty="0">
                <a:latin typeface="Arial" panose="020B0604020202020204" pitchFamily="34" charset="0"/>
                <a:cs typeface="Arial" panose="020B0604020202020204" pitchFamily="34" charset="0"/>
              </a:rPr>
              <a:t>процентов</a:t>
            </a:r>
          </a:p>
          <a:p>
            <a:pPr lvl="0" algn="just">
              <a:lnSpc>
                <a:spcPct val="100000"/>
              </a:lnSpc>
              <a:spcBef>
                <a:spcPts val="0"/>
              </a:spcBef>
              <a:spcAft>
                <a:spcPts val="0"/>
              </a:spcAft>
              <a:buClrTx/>
              <a:buFont typeface="Wingdings" panose="05000000000000000000" pitchFamily="2" charset="2"/>
              <a:buChar char="§"/>
            </a:pPr>
            <a:endParaRPr lang="en-US" sz="1600" dirty="0" smtClean="0">
              <a:latin typeface="Arial" panose="020B0604020202020204" pitchFamily="34" charset="0"/>
              <a:cs typeface="Arial" panose="020B0604020202020204" pitchFamily="34" charset="0"/>
            </a:endParaRPr>
          </a:p>
          <a:p>
            <a:pPr lvl="0" algn="just">
              <a:lnSpc>
                <a:spcPct val="100000"/>
              </a:lnSpc>
              <a:spcBef>
                <a:spcPts val="0"/>
              </a:spcBef>
              <a:spcAft>
                <a:spcPts val="0"/>
              </a:spcAft>
              <a:buClrTx/>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Отсутствие </a:t>
            </a:r>
            <a:r>
              <a:rPr lang="ru-RU" sz="1600" dirty="0">
                <a:latin typeface="Arial" panose="020B0604020202020204" pitchFamily="34" charset="0"/>
                <a:cs typeface="Arial" panose="020B0604020202020204" pitchFamily="34" charset="0"/>
              </a:rPr>
              <a:t>у </a:t>
            </a:r>
            <a:r>
              <a:rPr lang="ru-RU" sz="1600" dirty="0">
                <a:latin typeface="Arial" panose="020B0604020202020204" pitchFamily="34" charset="0"/>
                <a:cs typeface="Arial" panose="020B0604020202020204" pitchFamily="34" charset="0"/>
              </a:rPr>
              <a:t>ТСЖ</a:t>
            </a:r>
            <a:r>
              <a:rPr lang="en-US" sz="1600" dirty="0">
                <a:latin typeface="Arial" panose="020B0604020202020204" pitchFamily="34" charset="0"/>
                <a:cs typeface="Arial" panose="020B0604020202020204" pitchFamily="34" charset="0"/>
              </a:rPr>
              <a:t>/</a:t>
            </a:r>
            <a:r>
              <a:rPr lang="ru-RU" sz="1600" dirty="0">
                <a:latin typeface="Arial" panose="020B0604020202020204" pitchFamily="34" charset="0"/>
                <a:cs typeface="Arial" panose="020B0604020202020204" pitchFamily="34" charset="0"/>
              </a:rPr>
              <a:t>ЖК/ЖСК </a:t>
            </a:r>
            <a:r>
              <a:rPr lang="ru-RU" sz="1600" dirty="0">
                <a:latin typeface="Arial" panose="020B0604020202020204" pitchFamily="34" charset="0"/>
                <a:cs typeface="Arial" panose="020B0604020202020204" pitchFamily="34" charset="0"/>
              </a:rPr>
              <a:t>опыта по привлечению и обслуживанию банковских кредитов</a:t>
            </a:r>
          </a:p>
          <a:p>
            <a:pPr algn="just">
              <a:lnSpc>
                <a:spcPct val="100000"/>
              </a:lnSpc>
              <a:spcBef>
                <a:spcPts val="0"/>
              </a:spcBef>
              <a:spcAft>
                <a:spcPts val="0"/>
              </a:spcAft>
              <a:buClrTx/>
              <a:buFont typeface="Wingdings" panose="05000000000000000000" pitchFamily="2" charset="2"/>
              <a:buChar char="§"/>
            </a:pPr>
            <a:endParaRPr lang="en-US" sz="1600" dirty="0" smtClean="0">
              <a:latin typeface="Arial" panose="020B0604020202020204" pitchFamily="34" charset="0"/>
              <a:cs typeface="Arial" panose="020B0604020202020204" pitchFamily="34" charset="0"/>
            </a:endParaRPr>
          </a:p>
          <a:p>
            <a:pPr algn="just">
              <a:lnSpc>
                <a:spcPct val="100000"/>
              </a:lnSpc>
              <a:spcBef>
                <a:spcPts val="0"/>
              </a:spcBef>
              <a:spcAft>
                <a:spcPts val="0"/>
              </a:spcAft>
              <a:buClrTx/>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Сложно </a:t>
            </a:r>
            <a:r>
              <a:rPr lang="ru-RU" sz="1600" dirty="0">
                <a:latin typeface="Arial" panose="020B0604020202020204" pitchFamily="34" charset="0"/>
                <a:cs typeface="Arial" panose="020B0604020202020204" pitchFamily="34" charset="0"/>
              </a:rPr>
              <a:t>убедить </a:t>
            </a:r>
            <a:r>
              <a:rPr lang="ru-RU" sz="1600" dirty="0">
                <a:latin typeface="Arial" panose="020B0604020202020204" pitchFamily="34" charset="0"/>
                <a:cs typeface="Arial" panose="020B0604020202020204" pitchFamily="34" charset="0"/>
              </a:rPr>
              <a:t>собственников помещений в МКД </a:t>
            </a:r>
            <a:endParaRPr lang="ru-RU" sz="1600"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7907250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2</a:t>
            </a:fld>
            <a:endParaRPr lang="en-US" dirty="0"/>
          </a:p>
        </p:txBody>
      </p:sp>
      <p:sp>
        <p:nvSpPr>
          <p:cNvPr id="7" name="TextBox 6"/>
          <p:cNvSpPr txBox="1"/>
          <p:nvPr/>
        </p:nvSpPr>
        <p:spPr>
          <a:xfrm>
            <a:off x="742749" y="483124"/>
            <a:ext cx="7661710" cy="369332"/>
          </a:xfrm>
          <a:prstGeom prst="rect">
            <a:avLst/>
          </a:prstGeom>
          <a:noFill/>
        </p:spPr>
        <p:txBody>
          <a:bodyPr wrap="square" rtlCol="0">
            <a:spAutoFit/>
          </a:bodyPr>
          <a:lstStyle/>
          <a:p>
            <a:pPr marL="0" lvl="1" algn="ctr">
              <a:buNone/>
            </a:pPr>
            <a:r>
              <a:rPr lang="ru-RU" sz="1800" b="1" dirty="0" smtClean="0">
                <a:latin typeface="Arial" panose="020B0604020202020204" pitchFamily="34" charset="0"/>
                <a:cs typeface="Arial" panose="020B0604020202020204" pitchFamily="34" charset="0"/>
              </a:rPr>
              <a:t>Темы для обсуждения</a:t>
            </a:r>
            <a:endParaRPr lang="en-US" sz="1800" b="1" i="1" dirty="0">
              <a:latin typeface="Arial" pitchFamily="34" charset="0"/>
              <a:cs typeface="Arial" pitchFamily="34" charset="0"/>
            </a:endParaRPr>
          </a:p>
        </p:txBody>
      </p:sp>
      <p:sp>
        <p:nvSpPr>
          <p:cNvPr id="2" name="TextBox 1"/>
          <p:cNvSpPr txBox="1"/>
          <p:nvPr/>
        </p:nvSpPr>
        <p:spPr>
          <a:xfrm>
            <a:off x="487680" y="1534160"/>
            <a:ext cx="8209280" cy="1569660"/>
          </a:xfrm>
          <a:prstGeom prst="rect">
            <a:avLst/>
          </a:prstGeom>
          <a:noFill/>
        </p:spPr>
        <p:txBody>
          <a:bodyPr wrap="square" rtlCol="0">
            <a:spAutoFit/>
          </a:bodyPr>
          <a:lstStyle/>
          <a:p>
            <a:pPr marL="342900" lvl="1" indent="-342900" algn="just">
              <a:spcBef>
                <a:spcPts val="0"/>
              </a:spcBef>
              <a:buFont typeface="+mj-lt"/>
              <a:buAutoNum type="arabicPeriod"/>
            </a:pPr>
            <a:r>
              <a:rPr lang="ru-RU" sz="1600" dirty="0">
                <a:latin typeface="Arial" pitchFamily="34" charset="0"/>
                <a:cs typeface="Arial" pitchFamily="34" charset="0"/>
              </a:rPr>
              <a:t>Законодательные изменения в части формирования фонда капитального ремонта на специальном </a:t>
            </a:r>
            <a:r>
              <a:rPr lang="ru-RU" sz="1600" dirty="0" smtClean="0">
                <a:latin typeface="Arial" pitchFamily="34" charset="0"/>
                <a:cs typeface="Arial" pitchFamily="34" charset="0"/>
              </a:rPr>
              <a:t>счете</a:t>
            </a:r>
            <a:endParaRPr lang="en-US" sz="1600" dirty="0" smtClean="0">
              <a:latin typeface="Arial" pitchFamily="34" charset="0"/>
              <a:cs typeface="Arial" pitchFamily="34" charset="0"/>
            </a:endParaRPr>
          </a:p>
          <a:p>
            <a:pPr marL="342900" lvl="1" indent="-342900" algn="just">
              <a:spcBef>
                <a:spcPts val="0"/>
              </a:spcBef>
              <a:buFont typeface="+mj-lt"/>
              <a:buAutoNum type="arabicPeriod"/>
            </a:pPr>
            <a:endParaRPr lang="ru-RU" sz="1600" dirty="0" smtClean="0">
              <a:latin typeface="Arial" pitchFamily="34" charset="0"/>
              <a:cs typeface="Arial" pitchFamily="34" charset="0"/>
            </a:endParaRPr>
          </a:p>
          <a:p>
            <a:pPr marL="342900" lvl="1" indent="-342900" algn="just">
              <a:spcBef>
                <a:spcPts val="0"/>
              </a:spcBef>
              <a:buFont typeface="+mj-lt"/>
              <a:buAutoNum type="arabicPeriod"/>
            </a:pPr>
            <a:r>
              <a:rPr lang="ru-RU" sz="1600" dirty="0">
                <a:latin typeface="Arial" pitchFamily="34" charset="0"/>
                <a:cs typeface="Arial" pitchFamily="34" charset="0"/>
              </a:rPr>
              <a:t>Финансирование капитального ремонта МКД с привлечением </a:t>
            </a:r>
            <a:r>
              <a:rPr lang="ru-RU" sz="1600" dirty="0" smtClean="0">
                <a:latin typeface="Arial" pitchFamily="34" charset="0"/>
                <a:cs typeface="Arial" pitchFamily="34" charset="0"/>
              </a:rPr>
              <a:t>кредита</a:t>
            </a:r>
            <a:endParaRPr lang="en-US" sz="1600" dirty="0" smtClean="0">
              <a:latin typeface="Arial" pitchFamily="34" charset="0"/>
              <a:cs typeface="Arial" pitchFamily="34" charset="0"/>
            </a:endParaRPr>
          </a:p>
          <a:p>
            <a:pPr marL="342900" lvl="1" indent="-342900" algn="just">
              <a:spcBef>
                <a:spcPts val="0"/>
              </a:spcBef>
              <a:buFont typeface="+mj-lt"/>
              <a:buAutoNum type="arabicPeriod"/>
            </a:pPr>
            <a:endParaRPr lang="en-US" sz="1600" dirty="0">
              <a:latin typeface="Arial" pitchFamily="34" charset="0"/>
              <a:cs typeface="Arial" pitchFamily="34" charset="0"/>
            </a:endParaRPr>
          </a:p>
          <a:p>
            <a:pPr marL="342900" lvl="1" indent="-342900" algn="just">
              <a:spcBef>
                <a:spcPts val="0"/>
              </a:spcBef>
              <a:buFont typeface="+mj-lt"/>
              <a:buAutoNum type="arabicPeriod"/>
            </a:pPr>
            <a:r>
              <a:rPr lang="ru-RU" sz="1600" dirty="0" smtClean="0">
                <a:latin typeface="Arial" pitchFamily="34" charset="0"/>
                <a:cs typeface="Arial" pitchFamily="34" charset="0"/>
              </a:rPr>
              <a:t>Вопросы и ответы </a:t>
            </a:r>
            <a:endParaRPr lang="en-US" sz="1600" dirty="0"/>
          </a:p>
        </p:txBody>
      </p:sp>
    </p:spTree>
    <p:custDataLst>
      <p:tags r:id="rId1"/>
    </p:custDataLst>
    <p:extLst>
      <p:ext uri="{BB962C8B-B14F-4D97-AF65-F5344CB8AC3E}">
        <p14:creationId xmlns:p14="http://schemas.microsoft.com/office/powerpoint/2010/main" val="30269126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20</a:t>
            </a:fld>
            <a:endParaRPr lang="en-US" dirty="0"/>
          </a:p>
        </p:txBody>
      </p:sp>
      <p:sp>
        <p:nvSpPr>
          <p:cNvPr id="7" name="TextBox 6"/>
          <p:cNvSpPr txBox="1"/>
          <p:nvPr/>
        </p:nvSpPr>
        <p:spPr>
          <a:xfrm>
            <a:off x="2603500" y="2982484"/>
            <a:ext cx="4102100" cy="461665"/>
          </a:xfrm>
          <a:prstGeom prst="rect">
            <a:avLst/>
          </a:prstGeom>
          <a:noFill/>
        </p:spPr>
        <p:txBody>
          <a:bodyPr wrap="square" rtlCol="0">
            <a:spAutoFit/>
          </a:bodyPr>
          <a:lstStyle/>
          <a:p>
            <a:pPr marL="0" lvl="1" algn="ctr">
              <a:buNone/>
            </a:pPr>
            <a:r>
              <a:rPr lang="ru-RU" sz="2400" b="1" dirty="0" smtClean="0">
                <a:latin typeface="Arial" pitchFamily="34" charset="0"/>
                <a:cs typeface="Arial" pitchFamily="34" charset="0"/>
              </a:rPr>
              <a:t>Спасибо за внимание!</a:t>
            </a:r>
            <a:endParaRPr lang="en-US" sz="2400" b="1" dirty="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34343564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21</a:t>
            </a:fld>
            <a:endParaRPr lang="en-US" dirty="0"/>
          </a:p>
        </p:txBody>
      </p:sp>
      <p:sp>
        <p:nvSpPr>
          <p:cNvPr id="5" name="TextBox 4"/>
          <p:cNvSpPr txBox="1"/>
          <p:nvPr/>
        </p:nvSpPr>
        <p:spPr>
          <a:xfrm>
            <a:off x="490887" y="2010304"/>
            <a:ext cx="8219975" cy="646331"/>
          </a:xfrm>
          <a:prstGeom prst="rect">
            <a:avLst/>
          </a:prstGeom>
          <a:noFill/>
        </p:spPr>
        <p:txBody>
          <a:bodyPr wrap="square" rtlCol="0">
            <a:spAutoFit/>
          </a:bodyPr>
          <a:lstStyle/>
          <a:p>
            <a:pPr algn="ctr">
              <a:spcBef>
                <a:spcPts val="0"/>
              </a:spcBef>
              <a:buNone/>
            </a:pPr>
            <a:r>
              <a:rPr lang="ru-RU" sz="1800" dirty="0" smtClean="0">
                <a:latin typeface="Arial" pitchFamily="34" charset="0"/>
                <a:cs typeface="Arial" pitchFamily="34" charset="0"/>
              </a:rPr>
              <a:t>Подготовлено Международной финансовой корпорацией и </a:t>
            </a:r>
            <a:r>
              <a:rPr lang="ru-RU" sz="1800" dirty="0" smtClean="0">
                <a:latin typeface="Arial" pitchFamily="34" charset="0"/>
                <a:cs typeface="Arial" pitchFamily="34" charset="0"/>
              </a:rPr>
              <a:t>Ассоциацией </a:t>
            </a:r>
            <a:r>
              <a:rPr lang="ru-RU" sz="1800" dirty="0" smtClean="0">
                <a:latin typeface="Arial" panose="020B0604020202020204" pitchFamily="34" charset="0"/>
                <a:cs typeface="Arial" panose="020B0604020202020204" pitchFamily="34" charset="0"/>
              </a:rPr>
              <a:t>НКО </a:t>
            </a:r>
            <a:r>
              <a:rPr lang="ru-RU" sz="1800" dirty="0">
                <a:latin typeface="Arial" panose="020B0604020202020204" pitchFamily="34" charset="0"/>
                <a:cs typeface="Arial" panose="020B0604020202020204" pitchFamily="34" charset="0"/>
              </a:rPr>
              <a:t>по содействию развития ТСЖ и ЖСК </a:t>
            </a:r>
            <a:endParaRPr lang="en-US" sz="1800" dirty="0" smtClean="0">
              <a:latin typeface="Arial" pitchFamily="34" charset="0"/>
              <a:cs typeface="Arial" pitchFamily="34" charset="0"/>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3006" y="3200587"/>
            <a:ext cx="3419024" cy="538664"/>
          </a:xfrm>
          <a:prstGeom prst="rect">
            <a:avLst/>
          </a:prstGeom>
        </p:spPr>
      </p:pic>
      <p:pic>
        <p:nvPicPr>
          <p:cNvPr id="7" name="Picture 6"/>
          <p:cNvPicPr/>
          <p:nvPr/>
        </p:nvPicPr>
        <p:blipFill>
          <a:blip r:embed="rId5">
            <a:extLst>
              <a:ext uri="{28A0092B-C50C-407E-A947-70E740481C1C}">
                <a14:useLocalDpi xmlns:a14="http://schemas.microsoft.com/office/drawing/2010/main" val="0"/>
              </a:ext>
            </a:extLst>
          </a:blip>
          <a:stretch>
            <a:fillRect/>
          </a:stretch>
        </p:blipFill>
        <p:spPr>
          <a:xfrm>
            <a:off x="4099570" y="3049785"/>
            <a:ext cx="4613910" cy="840105"/>
          </a:xfrm>
          <a:prstGeom prst="rect">
            <a:avLst/>
          </a:prstGeom>
          <a:ln>
            <a:solidFill>
              <a:schemeClr val="bg1">
                <a:lumMod val="50000"/>
              </a:schemeClr>
            </a:solidFill>
          </a:ln>
        </p:spPr>
      </p:pic>
    </p:spTree>
    <p:custDataLst>
      <p:tags r:id="rId1"/>
    </p:custDataLst>
    <p:extLst>
      <p:ext uri="{BB962C8B-B14F-4D97-AF65-F5344CB8AC3E}">
        <p14:creationId xmlns:p14="http://schemas.microsoft.com/office/powerpoint/2010/main" val="29397708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22</a:t>
            </a:fld>
            <a:endParaRPr lang="en-US" dirty="0"/>
          </a:p>
        </p:txBody>
      </p:sp>
      <p:sp>
        <p:nvSpPr>
          <p:cNvPr id="7" name="TextBox 6"/>
          <p:cNvSpPr txBox="1"/>
          <p:nvPr/>
        </p:nvSpPr>
        <p:spPr>
          <a:xfrm>
            <a:off x="490887" y="797549"/>
            <a:ext cx="8219975" cy="4985980"/>
          </a:xfrm>
          <a:prstGeom prst="rect">
            <a:avLst/>
          </a:prstGeom>
          <a:noFill/>
        </p:spPr>
        <p:txBody>
          <a:bodyPr wrap="square" rtlCol="0">
            <a:spAutoFit/>
          </a:bodyPr>
          <a:lstStyle/>
          <a:p>
            <a:pPr algn="just">
              <a:spcBef>
                <a:spcPts val="0"/>
              </a:spcBef>
              <a:buNone/>
            </a:pPr>
            <a:r>
              <a:rPr lang="ru-RU" sz="1200" dirty="0" smtClean="0">
                <a:latin typeface="Arial" pitchFamily="34" charset="0"/>
                <a:cs typeface="Arial" pitchFamily="34" charset="0"/>
              </a:rPr>
              <a:t>Содержание этой обучающей программы защищено авторским правом.</a:t>
            </a:r>
          </a:p>
          <a:p>
            <a:pPr algn="just">
              <a:spcBef>
                <a:spcPts val="0"/>
              </a:spcBef>
              <a:buNone/>
            </a:pPr>
            <a:endParaRPr lang="ru-RU" sz="1200" dirty="0" smtClean="0">
              <a:latin typeface="Arial" pitchFamily="34" charset="0"/>
              <a:cs typeface="Arial" pitchFamily="34" charset="0"/>
            </a:endParaRPr>
          </a:p>
          <a:p>
            <a:pPr algn="just">
              <a:spcBef>
                <a:spcPts val="0"/>
              </a:spcBef>
              <a:buNone/>
            </a:pPr>
            <a:r>
              <a:rPr lang="ru-RU" sz="1200" dirty="0" smtClean="0">
                <a:latin typeface="Arial" pitchFamily="34" charset="0"/>
                <a:cs typeface="Arial" pitchFamily="34" charset="0"/>
              </a:rPr>
              <a:t>Воспроизводить, копировать или распространять текст обучающей программы полностью или по частям, в любой форме без ссылки на «</a:t>
            </a:r>
            <a:r>
              <a:rPr lang="ru-RU" sz="1200" i="1" dirty="0" smtClean="0">
                <a:latin typeface="Arial" pitchFamily="34" charset="0"/>
                <a:cs typeface="Arial" pitchFamily="34" charset="0"/>
              </a:rPr>
              <a:t>Обучающую программу по организации и финансированию  капитального ремонта и энергоэффективных мероприятий в многоквартирных домах», </a:t>
            </a:r>
            <a:r>
              <a:rPr lang="ru-RU" sz="1200" dirty="0" smtClean="0">
                <a:latin typeface="Arial" pitchFamily="34" charset="0"/>
                <a:cs typeface="Arial" pitchFamily="34" charset="0"/>
              </a:rPr>
              <a:t>подготовленную проектом по стимулированию инвестиций в энергоэффективность в жилищном секторе в России Международной финансовой корпорации (IFC) </a:t>
            </a:r>
            <a:r>
              <a:rPr lang="ru-RU" sz="1200" b="1" dirty="0" smtClean="0">
                <a:latin typeface="Arial" pitchFamily="34" charset="0"/>
                <a:cs typeface="Arial" pitchFamily="34" charset="0"/>
              </a:rPr>
              <a:t>не допускается. </a:t>
            </a:r>
          </a:p>
          <a:p>
            <a:pPr algn="just">
              <a:spcBef>
                <a:spcPts val="0"/>
              </a:spcBef>
              <a:buNone/>
            </a:pPr>
            <a:endParaRPr lang="ru-RU" sz="1200" i="1" dirty="0" smtClean="0">
              <a:latin typeface="Arial" pitchFamily="34" charset="0"/>
              <a:cs typeface="Arial" pitchFamily="34" charset="0"/>
            </a:endParaRPr>
          </a:p>
          <a:p>
            <a:pPr algn="just">
              <a:spcBef>
                <a:spcPts val="0"/>
              </a:spcBef>
              <a:buNone/>
            </a:pPr>
            <a:r>
              <a:rPr lang="ru-RU" sz="1200" dirty="0" smtClean="0">
                <a:latin typeface="Arial" pitchFamily="34" charset="0"/>
                <a:cs typeface="Arial" pitchFamily="34" charset="0"/>
              </a:rPr>
              <a:t>IFC поощряет распространение этой обучающей программы и настоящим дает свое согласие пользователю этой работы на воспроизведение ее частей для личного некоммерческого использования, без права на перепродажу, дальнейшее распространение или создание продукции, созданной непосредственно на основе содержания или информации, изложенной в этой обучающей программе. Воспроизведение или использование этого труда иным способом </a:t>
            </a:r>
            <a:r>
              <a:rPr lang="ru-RU" sz="1200" b="1" dirty="0" smtClean="0">
                <a:latin typeface="Arial" pitchFamily="34" charset="0"/>
                <a:cs typeface="Arial" pitchFamily="34" charset="0"/>
              </a:rPr>
              <a:t>должно быть оговорено формальным письменным разрешением IFC. </a:t>
            </a:r>
          </a:p>
          <a:p>
            <a:pPr algn="just">
              <a:spcBef>
                <a:spcPts val="0"/>
              </a:spcBef>
              <a:buNone/>
            </a:pPr>
            <a:r>
              <a:rPr lang="ru-RU" sz="1200" dirty="0" smtClean="0">
                <a:latin typeface="Arial" pitchFamily="34" charset="0"/>
                <a:cs typeface="Arial" pitchFamily="34" charset="0"/>
              </a:rPr>
              <a:t>      </a:t>
            </a:r>
          </a:p>
          <a:p>
            <a:pPr algn="just">
              <a:spcBef>
                <a:spcPts val="0"/>
              </a:spcBef>
              <a:buNone/>
            </a:pPr>
            <a:r>
              <a:rPr lang="ru-RU" sz="1200" dirty="0" smtClean="0">
                <a:latin typeface="Arial" pitchFamily="34" charset="0"/>
                <a:cs typeface="Arial" pitchFamily="34" charset="0"/>
              </a:rPr>
              <a:t>Информация в этом документе представлена исключительно для ознакомительных целей. IFC и Группа Всемирного банка не несут ответственности за достоверность информации, содержащейся в этой обучающей программе.      </a:t>
            </a:r>
          </a:p>
          <a:p>
            <a:pPr algn="just">
              <a:spcBef>
                <a:spcPts val="0"/>
              </a:spcBef>
              <a:buNone/>
            </a:pPr>
            <a:endParaRPr lang="ru-RU" sz="1200" dirty="0" smtClean="0">
              <a:latin typeface="Arial" pitchFamily="34" charset="0"/>
              <a:cs typeface="Arial" pitchFamily="34" charset="0"/>
            </a:endParaRPr>
          </a:p>
          <a:p>
            <a:pPr algn="just">
              <a:spcBef>
                <a:spcPts val="0"/>
              </a:spcBef>
              <a:buNone/>
            </a:pPr>
            <a:r>
              <a:rPr lang="ru-RU" sz="1200" dirty="0" smtClean="0">
                <a:latin typeface="Arial" pitchFamily="34" charset="0"/>
                <a:cs typeface="Arial" pitchFamily="34" charset="0"/>
              </a:rPr>
              <a:t>Эта обучающая программа не претендует на исчерпывающее освещение вопросов, которые в ней анализируются, и не должна служить основой для принятия деловых решений. По всем правовым вопросам обращайтесь за консультацией к независимому юристу. </a:t>
            </a:r>
          </a:p>
          <a:p>
            <a:pPr algn="just">
              <a:spcBef>
                <a:spcPts val="0"/>
              </a:spcBef>
              <a:buNone/>
            </a:pPr>
            <a:endParaRPr lang="en-US" sz="1200" dirty="0" smtClean="0">
              <a:latin typeface="Arial" pitchFamily="34" charset="0"/>
              <a:cs typeface="Arial" pitchFamily="34" charset="0"/>
            </a:endParaRPr>
          </a:p>
          <a:p>
            <a:pPr algn="just">
              <a:spcBef>
                <a:spcPts val="0"/>
              </a:spcBef>
              <a:buNone/>
            </a:pPr>
            <a:r>
              <a:rPr lang="ru-RU" sz="1200" dirty="0" smtClean="0">
                <a:latin typeface="Arial" pitchFamily="34" charset="0"/>
                <a:cs typeface="Arial" pitchFamily="34" charset="0"/>
              </a:rPr>
              <a:t>Информация и материалы, использованные в процессе подготовки этой обучающей программы, являются собственностью IFC и сохраняются в ее архивах.  </a:t>
            </a:r>
          </a:p>
          <a:p>
            <a:pPr algn="just">
              <a:spcBef>
                <a:spcPts val="0"/>
              </a:spcBef>
              <a:buNone/>
            </a:pPr>
            <a:endParaRPr lang="ru-RU" sz="1200" dirty="0" smtClean="0">
              <a:latin typeface="Arial" pitchFamily="34" charset="0"/>
              <a:cs typeface="Arial" pitchFamily="34" charset="0"/>
            </a:endParaRPr>
          </a:p>
          <a:p>
            <a:pPr algn="just">
              <a:buNone/>
            </a:pPr>
            <a:r>
              <a:rPr lang="ru-RU" sz="1200" dirty="0" smtClean="0">
                <a:latin typeface="Arial" pitchFamily="34" charset="0"/>
                <a:cs typeface="Arial" pitchFamily="34" charset="0"/>
              </a:rPr>
              <a:t>© 2015 Международная финансовая корпорация</a:t>
            </a:r>
            <a:endParaRPr lang="en-US" sz="1200" dirty="0" smtClean="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1479597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3</a:t>
            </a:fld>
            <a:endParaRPr lang="en-US" dirty="0"/>
          </a:p>
        </p:txBody>
      </p:sp>
      <p:sp>
        <p:nvSpPr>
          <p:cNvPr id="7" name="TextBox 6"/>
          <p:cNvSpPr txBox="1"/>
          <p:nvPr/>
        </p:nvSpPr>
        <p:spPr>
          <a:xfrm>
            <a:off x="895149" y="2809764"/>
            <a:ext cx="7661710" cy="707886"/>
          </a:xfrm>
          <a:prstGeom prst="rect">
            <a:avLst/>
          </a:prstGeom>
          <a:noFill/>
        </p:spPr>
        <p:txBody>
          <a:bodyPr wrap="square" rtlCol="0">
            <a:spAutoFit/>
          </a:bodyPr>
          <a:lstStyle/>
          <a:p>
            <a:pPr marL="0" lvl="1" algn="ctr">
              <a:buNone/>
            </a:pPr>
            <a:r>
              <a:rPr lang="ru-RU" sz="2000" b="1" i="1" dirty="0" smtClean="0">
                <a:latin typeface="Arial" pitchFamily="34" charset="0"/>
                <a:cs typeface="Arial" pitchFamily="34" charset="0"/>
              </a:rPr>
              <a:t>Законодательные изменения в части формирования фонда капитального ремонта на специальном счете</a:t>
            </a:r>
            <a:endParaRPr lang="en-US" sz="2000" b="1" i="1" dirty="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3957502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 name="Straight Connector 50"/>
          <p:cNvCxnSpPr/>
          <p:nvPr/>
        </p:nvCxnSpPr>
        <p:spPr bwMode="auto">
          <a:xfrm>
            <a:off x="1416991" y="1632223"/>
            <a:ext cx="0" cy="3448258"/>
          </a:xfrm>
          <a:prstGeom prst="line">
            <a:avLst/>
          </a:prstGeom>
          <a:noFill/>
          <a:ln w="15875" cap="flat" cmpd="sng" algn="ctr">
            <a:solidFill>
              <a:schemeClr val="tx1"/>
            </a:solidFill>
            <a:prstDash val="solid"/>
            <a:round/>
            <a:headEnd type="none" w="med" len="med"/>
            <a:tailEnd type="none" w="lg" len="lg"/>
          </a:ln>
          <a:effectLst/>
        </p:spPr>
      </p:cxnSp>
      <p:sp>
        <p:nvSpPr>
          <p:cNvPr id="4" name="Slide Number Placeholder 3"/>
          <p:cNvSpPr>
            <a:spLocks noGrp="1"/>
          </p:cNvSpPr>
          <p:nvPr>
            <p:ph type="sldNum" sz="quarter" idx="12"/>
          </p:nvPr>
        </p:nvSpPr>
        <p:spPr/>
        <p:txBody>
          <a:bodyPr/>
          <a:lstStyle/>
          <a:p>
            <a:fld id="{018118D2-0F8D-4602-A0D7-B1F86CBE2ABE}" type="slidenum">
              <a:rPr lang="en-US" smtClean="0"/>
              <a:pPr/>
              <a:t>4</a:t>
            </a:fld>
            <a:endParaRPr lang="en-US" dirty="0"/>
          </a:p>
        </p:txBody>
      </p:sp>
      <p:sp>
        <p:nvSpPr>
          <p:cNvPr id="7" name="TextBox 6"/>
          <p:cNvSpPr txBox="1"/>
          <p:nvPr/>
        </p:nvSpPr>
        <p:spPr>
          <a:xfrm>
            <a:off x="471638" y="337156"/>
            <a:ext cx="8200726" cy="707886"/>
          </a:xfrm>
          <a:prstGeom prst="rect">
            <a:avLst/>
          </a:prstGeom>
          <a:noFill/>
        </p:spPr>
        <p:txBody>
          <a:bodyPr wrap="square" rtlCol="0">
            <a:spAutoFit/>
          </a:bodyPr>
          <a:lstStyle/>
          <a:p>
            <a:pPr algn="ctr">
              <a:buNone/>
            </a:pPr>
            <a:r>
              <a:rPr lang="ru-RU" sz="2000" b="1" dirty="0">
                <a:latin typeface="Arial" pitchFamily="34" charset="0"/>
                <a:cs typeface="Arial" pitchFamily="34" charset="0"/>
              </a:rPr>
              <a:t>Контроль за формированием фонда капитального ремонта на специальном счете</a:t>
            </a:r>
          </a:p>
        </p:txBody>
      </p:sp>
      <p:sp>
        <p:nvSpPr>
          <p:cNvPr id="21" name="Rectangle 20"/>
          <p:cNvSpPr/>
          <p:nvPr/>
        </p:nvSpPr>
        <p:spPr bwMode="auto">
          <a:xfrm>
            <a:off x="433636" y="1930881"/>
            <a:ext cx="1956551" cy="1542773"/>
          </a:xfrm>
          <a:prstGeom prst="rect">
            <a:avLst/>
          </a:prstGeom>
          <a:solidFill>
            <a:schemeClr val="bg1"/>
          </a:soli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23" name="Rectangle 22"/>
          <p:cNvSpPr/>
          <p:nvPr/>
        </p:nvSpPr>
        <p:spPr bwMode="auto">
          <a:xfrm>
            <a:off x="6541864" y="3662386"/>
            <a:ext cx="2194560" cy="1653263"/>
          </a:xfrm>
          <a:prstGeom prst="rect">
            <a:avLst/>
          </a:prstGeom>
          <a:solidFill>
            <a:schemeClr val="bg1"/>
          </a:soli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25" name="TextBox 24"/>
          <p:cNvSpPr txBox="1"/>
          <p:nvPr/>
        </p:nvSpPr>
        <p:spPr>
          <a:xfrm>
            <a:off x="384907" y="2040548"/>
            <a:ext cx="2054008" cy="1323439"/>
          </a:xfrm>
          <a:prstGeom prst="rect">
            <a:avLst/>
          </a:prstGeom>
          <a:noFill/>
        </p:spPr>
        <p:txBody>
          <a:bodyPr wrap="square" rtlCol="0">
            <a:spAutoFit/>
          </a:bodyPr>
          <a:lstStyle/>
          <a:p>
            <a:pPr lvl="0" algn="ctr">
              <a:spcBef>
                <a:spcPts val="0"/>
              </a:spcBef>
              <a:buNone/>
            </a:pPr>
            <a:r>
              <a:rPr lang="ru-RU" sz="1600" b="1" dirty="0" smtClean="0">
                <a:latin typeface="Arial" pitchFamily="34" charset="0"/>
                <a:cs typeface="Arial" pitchFamily="34" charset="0"/>
              </a:rPr>
              <a:t>Владелец специального счета</a:t>
            </a:r>
          </a:p>
          <a:p>
            <a:pPr lvl="0" algn="ctr">
              <a:spcBef>
                <a:spcPts val="0"/>
              </a:spcBef>
              <a:buNone/>
            </a:pPr>
            <a:r>
              <a:rPr lang="ru-RU" sz="1600" b="1" dirty="0" smtClean="0">
                <a:latin typeface="Arial" pitchFamily="34" charset="0"/>
                <a:cs typeface="Arial" pitchFamily="34" charset="0"/>
              </a:rPr>
              <a:t>(ТСЖ/ЖСК, УО, рег. оператор)</a:t>
            </a:r>
            <a:endParaRPr lang="en-US" sz="1600" b="1" dirty="0" smtClean="0">
              <a:latin typeface="Arial" pitchFamily="34" charset="0"/>
              <a:cs typeface="Arial" pitchFamily="34" charset="0"/>
            </a:endParaRPr>
          </a:p>
        </p:txBody>
      </p:sp>
      <p:sp>
        <p:nvSpPr>
          <p:cNvPr id="29" name="TextBox 28"/>
          <p:cNvSpPr txBox="1"/>
          <p:nvPr/>
        </p:nvSpPr>
        <p:spPr>
          <a:xfrm>
            <a:off x="6616796" y="3950408"/>
            <a:ext cx="2044696" cy="1077218"/>
          </a:xfrm>
          <a:prstGeom prst="rect">
            <a:avLst/>
          </a:prstGeom>
          <a:noFill/>
        </p:spPr>
        <p:txBody>
          <a:bodyPr wrap="square" rtlCol="0">
            <a:spAutoFit/>
          </a:bodyPr>
          <a:lstStyle/>
          <a:p>
            <a:pPr algn="ctr">
              <a:buNone/>
            </a:pPr>
            <a:r>
              <a:rPr lang="ru-RU" sz="1600" b="1" dirty="0">
                <a:latin typeface="Arial" pitchFamily="34" charset="0"/>
                <a:cs typeface="Arial" pitchFamily="34" charset="0"/>
              </a:rPr>
              <a:t>Жилищная инспекция </a:t>
            </a:r>
            <a:r>
              <a:rPr lang="ru-RU" sz="1600" b="1" dirty="0" smtClean="0">
                <a:latin typeface="Arial" pitchFamily="34" charset="0"/>
                <a:cs typeface="Arial" pitchFamily="34" charset="0"/>
              </a:rPr>
              <a:t>Нижегородской области</a:t>
            </a:r>
            <a:endParaRPr lang="en-US" sz="1600" b="1" dirty="0">
              <a:latin typeface="Arial" pitchFamily="34" charset="0"/>
              <a:cs typeface="Arial" pitchFamily="34" charset="0"/>
            </a:endParaRPr>
          </a:p>
        </p:txBody>
      </p:sp>
      <p:sp>
        <p:nvSpPr>
          <p:cNvPr id="27" name="Rectangle 26"/>
          <p:cNvSpPr/>
          <p:nvPr/>
        </p:nvSpPr>
        <p:spPr bwMode="auto">
          <a:xfrm>
            <a:off x="6541864" y="1087657"/>
            <a:ext cx="2194560" cy="1106906"/>
          </a:xfrm>
          <a:prstGeom prst="rect">
            <a:avLst/>
          </a:prstGeom>
          <a:solidFill>
            <a:schemeClr val="bg1"/>
          </a:soli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28" name="TextBox 27"/>
          <p:cNvSpPr txBox="1"/>
          <p:nvPr/>
        </p:nvSpPr>
        <p:spPr>
          <a:xfrm>
            <a:off x="6721804" y="1225612"/>
            <a:ext cx="1834681" cy="830997"/>
          </a:xfrm>
          <a:prstGeom prst="rect">
            <a:avLst/>
          </a:prstGeom>
          <a:noFill/>
        </p:spPr>
        <p:txBody>
          <a:bodyPr wrap="square" rtlCol="0">
            <a:spAutoFit/>
          </a:bodyPr>
          <a:lstStyle/>
          <a:p>
            <a:pPr algn="ctr">
              <a:buNone/>
            </a:pPr>
            <a:r>
              <a:rPr lang="ru-RU" sz="1600" b="1" dirty="0" smtClean="0">
                <a:latin typeface="Arial" pitchFamily="34" charset="0"/>
                <a:cs typeface="Arial" pitchFamily="34" charset="0"/>
              </a:rPr>
              <a:t>Собственники помещений в МКД</a:t>
            </a:r>
            <a:endParaRPr lang="en-US" sz="1600" b="1" dirty="0">
              <a:latin typeface="Arial" pitchFamily="34" charset="0"/>
              <a:cs typeface="Arial" pitchFamily="34" charset="0"/>
            </a:endParaRPr>
          </a:p>
        </p:txBody>
      </p:sp>
      <p:cxnSp>
        <p:nvCxnSpPr>
          <p:cNvPr id="33" name="Straight Connector 32"/>
          <p:cNvCxnSpPr/>
          <p:nvPr/>
        </p:nvCxnSpPr>
        <p:spPr bwMode="auto">
          <a:xfrm>
            <a:off x="1411911" y="1641110"/>
            <a:ext cx="5120640" cy="0"/>
          </a:xfrm>
          <a:prstGeom prst="line">
            <a:avLst/>
          </a:prstGeom>
          <a:noFill/>
          <a:ln w="15875" cap="flat" cmpd="sng" algn="ctr">
            <a:solidFill>
              <a:schemeClr val="tx1"/>
            </a:solidFill>
            <a:prstDash val="solid"/>
            <a:round/>
            <a:headEnd type="none" w="med" len="med"/>
            <a:tailEnd type="stealth" w="lg" len="lg"/>
          </a:ln>
          <a:effectLst/>
        </p:spPr>
      </p:cxnSp>
      <p:cxnSp>
        <p:nvCxnSpPr>
          <p:cNvPr id="47" name="Straight Connector 46"/>
          <p:cNvCxnSpPr/>
          <p:nvPr/>
        </p:nvCxnSpPr>
        <p:spPr bwMode="auto">
          <a:xfrm>
            <a:off x="1411911" y="5080481"/>
            <a:ext cx="5120640" cy="0"/>
          </a:xfrm>
          <a:prstGeom prst="line">
            <a:avLst/>
          </a:prstGeom>
          <a:noFill/>
          <a:ln w="15875" cap="flat" cmpd="sng" algn="ctr">
            <a:solidFill>
              <a:schemeClr val="tx1"/>
            </a:solidFill>
            <a:prstDash val="solid"/>
            <a:round/>
            <a:headEnd type="none" w="med" len="med"/>
            <a:tailEnd type="stealth" w="lg" len="lg"/>
          </a:ln>
          <a:effectLst/>
        </p:spPr>
      </p:cxnSp>
      <p:cxnSp>
        <p:nvCxnSpPr>
          <p:cNvPr id="48" name="Straight Connector 47"/>
          <p:cNvCxnSpPr/>
          <p:nvPr/>
        </p:nvCxnSpPr>
        <p:spPr bwMode="auto">
          <a:xfrm>
            <a:off x="1411911" y="3849497"/>
            <a:ext cx="5120640" cy="0"/>
          </a:xfrm>
          <a:prstGeom prst="line">
            <a:avLst/>
          </a:prstGeom>
          <a:noFill/>
          <a:ln w="15875" cap="flat" cmpd="sng" algn="ctr">
            <a:solidFill>
              <a:schemeClr val="tx1"/>
            </a:solidFill>
            <a:prstDash val="solid"/>
            <a:round/>
            <a:headEnd type="none" w="med" len="med"/>
            <a:tailEnd type="stealth" w="lg" len="lg"/>
          </a:ln>
          <a:effectLst/>
        </p:spPr>
      </p:cxnSp>
      <p:sp>
        <p:nvSpPr>
          <p:cNvPr id="49" name="Text Box 2"/>
          <p:cNvSpPr txBox="1">
            <a:spLocks noChangeArrowheads="1"/>
          </p:cNvSpPr>
          <p:nvPr/>
        </p:nvSpPr>
        <p:spPr bwMode="auto">
          <a:xfrm>
            <a:off x="3083352" y="3431683"/>
            <a:ext cx="1727618"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buNone/>
            </a:pPr>
            <a:r>
              <a:rPr lang="ru-RU" sz="1600" i="1" dirty="0" smtClean="0">
                <a:solidFill>
                  <a:srgbClr val="0000FF"/>
                </a:solidFill>
                <a:latin typeface="Arial" pitchFamily="34" charset="0"/>
                <a:cs typeface="Arial" pitchFamily="34" charset="0"/>
              </a:rPr>
              <a:t>Ежемесячно*</a:t>
            </a:r>
            <a:endParaRPr lang="en-US" sz="1600" i="1" dirty="0">
              <a:solidFill>
                <a:srgbClr val="0000FF"/>
              </a:solidFill>
              <a:latin typeface="Arial" pitchFamily="34" charset="0"/>
              <a:cs typeface="Arial" pitchFamily="34" charset="0"/>
            </a:endParaRPr>
          </a:p>
        </p:txBody>
      </p:sp>
      <p:sp>
        <p:nvSpPr>
          <p:cNvPr id="50" name="Text Box 2"/>
          <p:cNvSpPr txBox="1">
            <a:spLocks noChangeArrowheads="1"/>
          </p:cNvSpPr>
          <p:nvPr/>
        </p:nvSpPr>
        <p:spPr bwMode="auto">
          <a:xfrm>
            <a:off x="1442721" y="3931703"/>
            <a:ext cx="5008880" cy="5847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Bef>
                <a:spcPts val="0"/>
              </a:spcBef>
              <a:spcAft>
                <a:spcPts val="600"/>
              </a:spcAft>
              <a:buNone/>
            </a:pPr>
            <a:r>
              <a:rPr lang="ru-RU" sz="1600" dirty="0" smtClean="0">
                <a:latin typeface="Arial" pitchFamily="34" charset="0"/>
                <a:cs typeface="Arial" pitchFamily="34" charset="0"/>
              </a:rPr>
              <a:t>Сведения о поступлении </a:t>
            </a:r>
            <a:r>
              <a:rPr lang="ru-RU" sz="1600" dirty="0">
                <a:latin typeface="Arial" pitchFamily="34" charset="0"/>
                <a:cs typeface="Arial" pitchFamily="34" charset="0"/>
              </a:rPr>
              <a:t>взносов на </a:t>
            </a:r>
            <a:r>
              <a:rPr lang="ru-RU" sz="1600" dirty="0" smtClean="0">
                <a:latin typeface="Arial" pitchFamily="34" charset="0"/>
                <a:cs typeface="Arial" pitchFamily="34" charset="0"/>
              </a:rPr>
              <a:t>капитальный ремонт </a:t>
            </a:r>
            <a:r>
              <a:rPr lang="ru-RU" sz="1600" dirty="0">
                <a:latin typeface="Arial" pitchFamily="34" charset="0"/>
                <a:cs typeface="Arial" pitchFamily="34" charset="0"/>
              </a:rPr>
              <a:t>от собственников помещений в </a:t>
            </a:r>
            <a:r>
              <a:rPr lang="ru-RU" sz="1600" dirty="0" smtClean="0">
                <a:latin typeface="Arial" pitchFamily="34" charset="0"/>
                <a:cs typeface="Arial" pitchFamily="34" charset="0"/>
              </a:rPr>
              <a:t>МКД</a:t>
            </a:r>
            <a:endParaRPr lang="en-US" sz="1600" dirty="0">
              <a:latin typeface="Arial" pitchFamily="34" charset="0"/>
              <a:cs typeface="Arial" pitchFamily="34" charset="0"/>
            </a:endParaRPr>
          </a:p>
        </p:txBody>
      </p:sp>
      <p:sp>
        <p:nvSpPr>
          <p:cNvPr id="52" name="Text Box 2"/>
          <p:cNvSpPr txBox="1">
            <a:spLocks noChangeArrowheads="1"/>
          </p:cNvSpPr>
          <p:nvPr/>
        </p:nvSpPr>
        <p:spPr bwMode="auto">
          <a:xfrm>
            <a:off x="3081089" y="4662374"/>
            <a:ext cx="1732145"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buNone/>
            </a:pPr>
            <a:r>
              <a:rPr lang="ru-RU" sz="1600" dirty="0" smtClean="0">
                <a:solidFill>
                  <a:srgbClr val="0000FF"/>
                </a:solidFill>
                <a:latin typeface="Arial" pitchFamily="34" charset="0"/>
                <a:cs typeface="Arial" pitchFamily="34" charset="0"/>
              </a:rPr>
              <a:t>Ежегодно**</a:t>
            </a:r>
            <a:endParaRPr lang="en-US" sz="1600" dirty="0">
              <a:solidFill>
                <a:srgbClr val="0000FF"/>
              </a:solidFill>
              <a:latin typeface="Arial" pitchFamily="34" charset="0"/>
              <a:cs typeface="Arial" pitchFamily="34" charset="0"/>
            </a:endParaRPr>
          </a:p>
        </p:txBody>
      </p:sp>
      <p:sp>
        <p:nvSpPr>
          <p:cNvPr id="53" name="Text Box 2"/>
          <p:cNvSpPr txBox="1">
            <a:spLocks noChangeArrowheads="1"/>
          </p:cNvSpPr>
          <p:nvPr/>
        </p:nvSpPr>
        <p:spPr bwMode="auto">
          <a:xfrm>
            <a:off x="1373811" y="5142395"/>
            <a:ext cx="5129953"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Bef>
                <a:spcPts val="0"/>
              </a:spcBef>
              <a:spcAft>
                <a:spcPts val="600"/>
              </a:spcAft>
              <a:buNone/>
            </a:pPr>
            <a:r>
              <a:rPr lang="ru-RU" sz="1600" dirty="0">
                <a:latin typeface="Arial" pitchFamily="34" charset="0"/>
                <a:cs typeface="Arial" pitchFamily="34" charset="0"/>
              </a:rPr>
              <a:t>Сведения о размере остатка средств на </a:t>
            </a:r>
            <a:r>
              <a:rPr lang="ru-RU" sz="1600" dirty="0" smtClean="0">
                <a:latin typeface="Arial" pitchFamily="34" charset="0"/>
                <a:cs typeface="Arial" pitchFamily="34" charset="0"/>
              </a:rPr>
              <a:t>спец. счете</a:t>
            </a:r>
            <a:endParaRPr lang="en-US" sz="1600" dirty="0">
              <a:latin typeface="Arial" pitchFamily="34" charset="0"/>
              <a:cs typeface="Arial" pitchFamily="34" charset="0"/>
            </a:endParaRPr>
          </a:p>
        </p:txBody>
      </p:sp>
      <p:sp>
        <p:nvSpPr>
          <p:cNvPr id="54" name="Text Box 2"/>
          <p:cNvSpPr txBox="1">
            <a:spLocks noChangeArrowheads="1"/>
          </p:cNvSpPr>
          <p:nvPr/>
        </p:nvSpPr>
        <p:spPr bwMode="auto">
          <a:xfrm>
            <a:off x="3121386" y="1229266"/>
            <a:ext cx="2039894" cy="338554"/>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buNone/>
            </a:pPr>
            <a:r>
              <a:rPr lang="ru-RU" sz="1600" i="1" dirty="0" smtClean="0">
                <a:solidFill>
                  <a:srgbClr val="0000FF"/>
                </a:solidFill>
                <a:latin typeface="Arial" pitchFamily="34" charset="0"/>
                <a:cs typeface="Arial" pitchFamily="34" charset="0"/>
              </a:rPr>
              <a:t>В любое время</a:t>
            </a:r>
            <a:endParaRPr lang="en-US" sz="1600" i="1" dirty="0">
              <a:solidFill>
                <a:srgbClr val="0000FF"/>
              </a:solidFill>
              <a:latin typeface="Arial" pitchFamily="34" charset="0"/>
              <a:cs typeface="Arial" pitchFamily="34" charset="0"/>
            </a:endParaRPr>
          </a:p>
        </p:txBody>
      </p:sp>
      <p:sp>
        <p:nvSpPr>
          <p:cNvPr id="55" name="Text Box 2"/>
          <p:cNvSpPr txBox="1">
            <a:spLocks noChangeArrowheads="1"/>
          </p:cNvSpPr>
          <p:nvPr/>
        </p:nvSpPr>
        <p:spPr bwMode="auto">
          <a:xfrm>
            <a:off x="2174241" y="1723224"/>
            <a:ext cx="4297679" cy="8309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algn="ctr">
              <a:spcBef>
                <a:spcPts val="0"/>
              </a:spcBef>
              <a:spcAft>
                <a:spcPts val="600"/>
              </a:spcAft>
              <a:buNone/>
            </a:pPr>
            <a:r>
              <a:rPr lang="ru-RU" sz="1600" dirty="0" smtClean="0">
                <a:latin typeface="Arial" pitchFamily="34" charset="0"/>
                <a:cs typeface="Arial" pitchFamily="34" charset="0"/>
              </a:rPr>
              <a:t>Информация о сумме зачисленных платежей, остатке средств, всех операциях по спец. счету</a:t>
            </a:r>
            <a:endParaRPr lang="en-US" sz="1600" dirty="0">
              <a:latin typeface="Arial" pitchFamily="34" charset="0"/>
              <a:cs typeface="Arial" pitchFamily="34" charset="0"/>
            </a:endParaRPr>
          </a:p>
        </p:txBody>
      </p:sp>
      <p:cxnSp>
        <p:nvCxnSpPr>
          <p:cNvPr id="57" name="Straight Connector 56"/>
          <p:cNvCxnSpPr/>
          <p:nvPr/>
        </p:nvCxnSpPr>
        <p:spPr bwMode="auto">
          <a:xfrm>
            <a:off x="4280" y="5570495"/>
            <a:ext cx="9144000" cy="0"/>
          </a:xfrm>
          <a:prstGeom prst="line">
            <a:avLst/>
          </a:prstGeom>
          <a:noFill/>
          <a:ln w="9525" cap="flat" cmpd="sng" algn="ctr">
            <a:solidFill>
              <a:schemeClr val="tx1"/>
            </a:solidFill>
            <a:prstDash val="dash"/>
            <a:round/>
            <a:headEnd type="none" w="med" len="med"/>
            <a:tailEnd type="none" w="med" len="med"/>
          </a:ln>
          <a:effectLst/>
        </p:spPr>
      </p:cxnSp>
      <p:sp>
        <p:nvSpPr>
          <p:cNvPr id="58" name="TextBox 57"/>
          <p:cNvSpPr txBox="1"/>
          <p:nvPr/>
        </p:nvSpPr>
        <p:spPr>
          <a:xfrm>
            <a:off x="1384999" y="5639989"/>
            <a:ext cx="7117831" cy="461665"/>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*В срок до 25-го числа месяца, следующего за расчетным периодом.</a:t>
            </a:r>
            <a:endParaRPr lang="en-US" sz="1200" dirty="0">
              <a:latin typeface="Arial" pitchFamily="34" charset="0"/>
              <a:cs typeface="Arial" pitchFamily="34" charset="0"/>
            </a:endParaRPr>
          </a:p>
          <a:p>
            <a:pPr algn="just">
              <a:spcBef>
                <a:spcPts val="0"/>
              </a:spcBef>
              <a:buNone/>
            </a:pPr>
            <a:r>
              <a:rPr lang="ru-RU" sz="1200" dirty="0" smtClean="0">
                <a:latin typeface="Arial" pitchFamily="34" charset="0"/>
                <a:cs typeface="Arial" pitchFamily="34" charset="0"/>
              </a:rPr>
              <a:t>**В срок не позднее 1-го февраля года, </a:t>
            </a:r>
            <a:r>
              <a:rPr lang="ru-RU" sz="1200" dirty="0">
                <a:latin typeface="Arial" pitchFamily="34" charset="0"/>
                <a:cs typeface="Arial" pitchFamily="34" charset="0"/>
              </a:rPr>
              <a:t>следующего за </a:t>
            </a:r>
            <a:r>
              <a:rPr lang="ru-RU" sz="1200" dirty="0" smtClean="0">
                <a:latin typeface="Arial" pitchFamily="34" charset="0"/>
                <a:cs typeface="Arial" pitchFamily="34" charset="0"/>
              </a:rPr>
              <a:t>отчетным.</a:t>
            </a:r>
          </a:p>
        </p:txBody>
      </p:sp>
    </p:spTree>
    <p:custDataLst>
      <p:tags r:id="rId1"/>
    </p:custDataLst>
    <p:extLst>
      <p:ext uri="{BB962C8B-B14F-4D97-AF65-F5344CB8AC3E}">
        <p14:creationId xmlns:p14="http://schemas.microsoft.com/office/powerpoint/2010/main" val="2881917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5</a:t>
            </a:fld>
            <a:endParaRPr lang="en-US" dirty="0"/>
          </a:p>
        </p:txBody>
      </p:sp>
      <p:sp>
        <p:nvSpPr>
          <p:cNvPr id="7" name="TextBox 6"/>
          <p:cNvSpPr txBox="1"/>
          <p:nvPr/>
        </p:nvSpPr>
        <p:spPr>
          <a:xfrm>
            <a:off x="471638" y="337156"/>
            <a:ext cx="8200726" cy="707886"/>
          </a:xfrm>
          <a:prstGeom prst="rect">
            <a:avLst/>
          </a:prstGeom>
          <a:noFill/>
        </p:spPr>
        <p:txBody>
          <a:bodyPr wrap="square" rtlCol="0">
            <a:spAutoFit/>
          </a:bodyPr>
          <a:lstStyle/>
          <a:p>
            <a:pPr algn="ctr">
              <a:buNone/>
            </a:pPr>
            <a:r>
              <a:rPr lang="ru-RU" sz="2000" b="1" dirty="0">
                <a:latin typeface="Arial" pitchFamily="34" charset="0"/>
                <a:cs typeface="Arial" pitchFamily="34" charset="0"/>
              </a:rPr>
              <a:t>Контроль за формированием фонда капитального ремонта на специальном </a:t>
            </a:r>
            <a:r>
              <a:rPr lang="ru-RU" sz="2000" b="1" dirty="0" smtClean="0">
                <a:latin typeface="Arial" pitchFamily="34" charset="0"/>
                <a:cs typeface="Arial" pitchFamily="34" charset="0"/>
              </a:rPr>
              <a:t>счете (продолжение)*</a:t>
            </a:r>
            <a:endParaRPr lang="ru-RU" sz="2000" b="1" dirty="0">
              <a:latin typeface="Arial" pitchFamily="34" charset="0"/>
              <a:cs typeface="Arial" pitchFamily="34" charset="0"/>
            </a:endParaRPr>
          </a:p>
        </p:txBody>
      </p:sp>
      <p:cxnSp>
        <p:nvCxnSpPr>
          <p:cNvPr id="57" name="Straight Connector 56"/>
          <p:cNvCxnSpPr/>
          <p:nvPr/>
        </p:nvCxnSpPr>
        <p:spPr bwMode="auto">
          <a:xfrm>
            <a:off x="4280" y="5753375"/>
            <a:ext cx="9144000" cy="0"/>
          </a:xfrm>
          <a:prstGeom prst="line">
            <a:avLst/>
          </a:prstGeom>
          <a:noFill/>
          <a:ln w="9525" cap="flat" cmpd="sng" algn="ctr">
            <a:solidFill>
              <a:schemeClr val="tx1"/>
            </a:solidFill>
            <a:prstDash val="dash"/>
            <a:round/>
            <a:headEnd type="none" w="med" len="med"/>
            <a:tailEnd type="none" w="med" len="med"/>
          </a:ln>
          <a:effectLst/>
        </p:spPr>
      </p:cxnSp>
      <p:sp>
        <p:nvSpPr>
          <p:cNvPr id="58" name="TextBox 57"/>
          <p:cNvSpPr txBox="1"/>
          <p:nvPr/>
        </p:nvSpPr>
        <p:spPr>
          <a:xfrm>
            <a:off x="846519" y="5822869"/>
            <a:ext cx="7117831" cy="276999"/>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*Согласно ч. </a:t>
            </a:r>
            <a:r>
              <a:rPr lang="ru-RU" sz="1200" dirty="0" smtClean="0">
                <a:latin typeface="Arial" pitchFamily="34" charset="0"/>
                <a:cs typeface="Arial" pitchFamily="34" charset="0"/>
              </a:rPr>
              <a:t>8 </a:t>
            </a:r>
            <a:r>
              <a:rPr lang="ru-RU" sz="1200" dirty="0">
                <a:latin typeface="Arial" pitchFamily="34" charset="0"/>
                <a:cs typeface="Arial" pitchFamily="34" charset="0"/>
              </a:rPr>
              <a:t>ст. </a:t>
            </a:r>
            <a:r>
              <a:rPr lang="ru-RU" sz="1200" dirty="0" smtClean="0">
                <a:latin typeface="Arial" pitchFamily="34" charset="0"/>
                <a:cs typeface="Arial" pitchFamily="34" charset="0"/>
              </a:rPr>
              <a:t>173 </a:t>
            </a:r>
            <a:r>
              <a:rPr lang="ru-RU" sz="1200" dirty="0">
                <a:latin typeface="Arial" pitchFamily="34" charset="0"/>
                <a:cs typeface="Arial" pitchFamily="34" charset="0"/>
              </a:rPr>
              <a:t>Жилищного кодекса РФ</a:t>
            </a:r>
            <a:r>
              <a:rPr lang="ru-RU" sz="1200" dirty="0" smtClean="0">
                <a:latin typeface="Arial" pitchFamily="34" charset="0"/>
                <a:cs typeface="Arial" pitchFamily="34" charset="0"/>
              </a:rPr>
              <a:t>.</a:t>
            </a:r>
          </a:p>
        </p:txBody>
      </p:sp>
      <p:sp>
        <p:nvSpPr>
          <p:cNvPr id="3" name="TextBox 2"/>
          <p:cNvSpPr txBox="1"/>
          <p:nvPr/>
        </p:nvSpPr>
        <p:spPr>
          <a:xfrm>
            <a:off x="471638" y="1533299"/>
            <a:ext cx="8200725" cy="2431435"/>
          </a:xfrm>
          <a:prstGeom prst="rect">
            <a:avLst/>
          </a:prstGeom>
          <a:noFill/>
        </p:spPr>
        <p:txBody>
          <a:bodyPr wrap="square" rtlCol="0">
            <a:spAutoFit/>
          </a:bodyPr>
          <a:lstStyle/>
          <a:p>
            <a:pPr marL="285750" indent="-285750" algn="just">
              <a:spcBef>
                <a:spcPts val="0"/>
              </a:spcBef>
              <a:buFont typeface="Wingdings" panose="05000000000000000000" pitchFamily="2" charset="2"/>
              <a:buChar char="§"/>
            </a:pPr>
            <a:r>
              <a:rPr lang="ru-RU" sz="1600" dirty="0">
                <a:latin typeface="Arial" panose="020B0604020202020204" pitchFamily="34" charset="0"/>
                <a:cs typeface="Arial" panose="020B0604020202020204" pitchFamily="34" charset="0"/>
              </a:rPr>
              <a:t>В случае, если </a:t>
            </a:r>
            <a:r>
              <a:rPr lang="ru-RU" sz="1600" dirty="0" smtClean="0">
                <a:latin typeface="Arial" panose="020B0604020202020204" pitchFamily="34" charset="0"/>
                <a:cs typeface="Arial" panose="020B0604020202020204" pitchFamily="34" charset="0"/>
              </a:rPr>
              <a:t>размер </a:t>
            </a:r>
            <a:r>
              <a:rPr lang="ru-RU" sz="1600" dirty="0">
                <a:latin typeface="Arial" panose="020B0604020202020204" pitchFamily="34" charset="0"/>
                <a:cs typeface="Arial" panose="020B0604020202020204" pitchFamily="34" charset="0"/>
              </a:rPr>
              <a:t>фактических </a:t>
            </a:r>
            <a:r>
              <a:rPr lang="ru-RU" sz="1600" dirty="0" smtClean="0">
                <a:latin typeface="Arial" panose="020B0604020202020204" pitchFamily="34" charset="0"/>
                <a:cs typeface="Arial" panose="020B0604020202020204" pitchFamily="34" charset="0"/>
              </a:rPr>
              <a:t>поступлений взносов на капитальный ремонт составляет менее чем </a:t>
            </a:r>
            <a:r>
              <a:rPr lang="ru-RU" sz="2400" b="1" dirty="0" smtClean="0">
                <a:solidFill>
                  <a:srgbClr val="FF0000"/>
                </a:solidFill>
                <a:latin typeface="Arial" panose="020B0604020202020204" pitchFamily="34" charset="0"/>
                <a:cs typeface="Arial" panose="020B0604020202020204" pitchFamily="34" charset="0"/>
              </a:rPr>
              <a:t>50%</a:t>
            </a:r>
            <a:r>
              <a:rPr lang="ru-RU" sz="1600" dirty="0" smtClean="0">
                <a:latin typeface="Arial" panose="020B0604020202020204" pitchFamily="34" charset="0"/>
                <a:cs typeface="Arial" panose="020B0604020202020204" pitchFamily="34" charset="0"/>
              </a:rPr>
              <a:t> от </a:t>
            </a:r>
            <a:r>
              <a:rPr lang="ru-RU" sz="1600" dirty="0">
                <a:latin typeface="Arial" panose="020B0604020202020204" pitchFamily="34" charset="0"/>
                <a:cs typeface="Arial" panose="020B0604020202020204" pitchFamily="34" charset="0"/>
              </a:rPr>
              <a:t>размера представленных к оплате </a:t>
            </a:r>
            <a:r>
              <a:rPr lang="ru-RU" sz="1600" dirty="0" smtClean="0">
                <a:latin typeface="Arial" panose="020B0604020202020204" pitchFamily="34" charset="0"/>
                <a:cs typeface="Arial" panose="020B0604020202020204" pitchFamily="34" charset="0"/>
              </a:rPr>
              <a:t>счетов, собственники должны погасить соответствующую задолженность в течение </a:t>
            </a:r>
            <a:r>
              <a:rPr lang="ru-RU" sz="1600" b="1" dirty="0" smtClean="0">
                <a:solidFill>
                  <a:srgbClr val="FF0000"/>
                </a:solidFill>
                <a:latin typeface="Arial" panose="020B0604020202020204" pitchFamily="34" charset="0"/>
                <a:cs typeface="Arial" panose="020B0604020202020204" pitchFamily="34" charset="0"/>
              </a:rPr>
              <a:t>5 </a:t>
            </a:r>
            <a:r>
              <a:rPr lang="ru-RU" sz="1600" b="1" dirty="0" smtClean="0">
                <a:solidFill>
                  <a:srgbClr val="FF0000"/>
                </a:solidFill>
                <a:latin typeface="Arial" panose="020B0604020202020204" pitchFamily="34" charset="0"/>
                <a:cs typeface="Arial" panose="020B0604020202020204" pitchFamily="34" charset="0"/>
              </a:rPr>
              <a:t>месяцев.</a:t>
            </a:r>
            <a:endParaRPr lang="ru-RU" sz="1600" b="1" dirty="0" smtClean="0">
              <a:solidFill>
                <a:srgbClr val="FF0000"/>
              </a:solidFill>
              <a:latin typeface="Arial" panose="020B0604020202020204" pitchFamily="34" charset="0"/>
              <a:cs typeface="Arial" panose="020B0604020202020204" pitchFamily="34" charset="0"/>
            </a:endParaRPr>
          </a:p>
          <a:p>
            <a:pPr marL="630238" indent="-284163" algn="just">
              <a:buFont typeface="Wingdings" panose="05000000000000000000" pitchFamily="2" charset="2"/>
              <a:buChar char="§"/>
            </a:pPr>
            <a:endParaRPr lang="ru-RU" sz="1600" dirty="0" smtClean="0">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
            </a:pPr>
            <a:r>
              <a:rPr lang="ru-RU" sz="1600" dirty="0">
                <a:latin typeface="Arial" panose="020B0604020202020204" pitchFamily="34" charset="0"/>
                <a:cs typeface="Arial" panose="020B0604020202020204" pitchFamily="34" charset="0"/>
              </a:rPr>
              <a:t>Если в течение 5 месяцев задолженность не была погашена орган местного самоуправления принимает решение о формировании фонда капитального ремонта на счете регионального </a:t>
            </a:r>
            <a:r>
              <a:rPr lang="ru-RU" sz="1600" dirty="0" smtClean="0">
                <a:latin typeface="Arial" panose="020B0604020202020204" pitchFamily="34" charset="0"/>
                <a:cs typeface="Arial" panose="020B0604020202020204" pitchFamily="34" charset="0"/>
              </a:rPr>
              <a:t>оператора.</a:t>
            </a:r>
            <a:endParaRPr lang="ru-RU" sz="1600" dirty="0">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799878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6</a:t>
            </a:fld>
            <a:endParaRPr lang="en-US" dirty="0"/>
          </a:p>
        </p:txBody>
      </p:sp>
      <p:sp>
        <p:nvSpPr>
          <p:cNvPr id="7" name="TextBox 6"/>
          <p:cNvSpPr txBox="1"/>
          <p:nvPr/>
        </p:nvSpPr>
        <p:spPr>
          <a:xfrm>
            <a:off x="497840" y="296516"/>
            <a:ext cx="8181853" cy="707886"/>
          </a:xfrm>
          <a:prstGeom prst="rect">
            <a:avLst/>
          </a:prstGeom>
          <a:noFill/>
        </p:spPr>
        <p:txBody>
          <a:bodyPr wrap="square" rtlCol="0">
            <a:spAutoFit/>
          </a:bodyPr>
          <a:lstStyle/>
          <a:p>
            <a:pPr algn="ctr">
              <a:buNone/>
            </a:pPr>
            <a:r>
              <a:rPr lang="ru-RU" sz="2000" b="1" dirty="0" smtClean="0">
                <a:latin typeface="Arial" pitchFamily="34" charset="0"/>
                <a:cs typeface="Arial" pitchFamily="34" charset="0"/>
              </a:rPr>
              <a:t>Порядок действий при наличии задолженности на специальном счете*</a:t>
            </a:r>
            <a:endParaRPr lang="ru-RU" sz="2000" b="1" dirty="0">
              <a:latin typeface="Arial" pitchFamily="34" charset="0"/>
              <a:cs typeface="Arial" pitchFamily="34" charset="0"/>
            </a:endParaRPr>
          </a:p>
        </p:txBody>
      </p:sp>
      <p:cxnSp>
        <p:nvCxnSpPr>
          <p:cNvPr id="57" name="Straight Connector 56"/>
          <p:cNvCxnSpPr/>
          <p:nvPr/>
        </p:nvCxnSpPr>
        <p:spPr bwMode="auto">
          <a:xfrm>
            <a:off x="4280" y="5590815"/>
            <a:ext cx="9144000" cy="0"/>
          </a:xfrm>
          <a:prstGeom prst="line">
            <a:avLst/>
          </a:prstGeom>
          <a:noFill/>
          <a:ln w="9525" cap="flat" cmpd="sng" algn="ctr">
            <a:solidFill>
              <a:schemeClr val="tx1"/>
            </a:solidFill>
            <a:prstDash val="dash"/>
            <a:round/>
            <a:headEnd type="none" w="med" len="med"/>
            <a:tailEnd type="none" w="med" len="med"/>
          </a:ln>
          <a:effectLst/>
        </p:spPr>
      </p:cxnSp>
      <p:sp>
        <p:nvSpPr>
          <p:cNvPr id="58" name="TextBox 57"/>
          <p:cNvSpPr txBox="1"/>
          <p:nvPr/>
        </p:nvSpPr>
        <p:spPr>
          <a:xfrm>
            <a:off x="223520" y="5639989"/>
            <a:ext cx="8567933" cy="461665"/>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*Согласно ч. </a:t>
            </a:r>
            <a:r>
              <a:rPr lang="ru-RU" sz="1200" dirty="0" smtClean="0">
                <a:latin typeface="Arial" pitchFamily="34" charset="0"/>
                <a:cs typeface="Arial" pitchFamily="34" charset="0"/>
              </a:rPr>
              <a:t>8-10 </a:t>
            </a:r>
            <a:r>
              <a:rPr lang="ru-RU" sz="1200" dirty="0">
                <a:latin typeface="Arial" pitchFamily="34" charset="0"/>
                <a:cs typeface="Arial" pitchFamily="34" charset="0"/>
              </a:rPr>
              <a:t>ст. </a:t>
            </a:r>
            <a:r>
              <a:rPr lang="ru-RU" sz="1200" dirty="0" smtClean="0">
                <a:latin typeface="Arial" pitchFamily="34" charset="0"/>
                <a:cs typeface="Arial" pitchFamily="34" charset="0"/>
              </a:rPr>
              <a:t>173 </a:t>
            </a:r>
            <a:r>
              <a:rPr lang="ru-RU" sz="1200" dirty="0">
                <a:latin typeface="Arial" pitchFamily="34" charset="0"/>
                <a:cs typeface="Arial" pitchFamily="34" charset="0"/>
              </a:rPr>
              <a:t>Жилищного кодекса </a:t>
            </a:r>
            <a:r>
              <a:rPr lang="ru-RU" sz="1200" dirty="0" smtClean="0">
                <a:latin typeface="Arial" pitchFamily="34" charset="0"/>
                <a:cs typeface="Arial" pitchFamily="34" charset="0"/>
              </a:rPr>
              <a:t>РФ. Применительно к случаям, когда размер </a:t>
            </a:r>
            <a:r>
              <a:rPr lang="ru-RU" sz="1200" dirty="0">
                <a:latin typeface="Arial" pitchFamily="34" charset="0"/>
                <a:cs typeface="Arial" pitchFamily="34" charset="0"/>
              </a:rPr>
              <a:t>фактических поступлений взносов на капитальный ремонт составляет менее чем 50% от размера представленных к оплате </a:t>
            </a:r>
            <a:r>
              <a:rPr lang="ru-RU" sz="1200" dirty="0" smtClean="0">
                <a:latin typeface="Arial" pitchFamily="34" charset="0"/>
                <a:cs typeface="Arial" pitchFamily="34" charset="0"/>
              </a:rPr>
              <a:t>счетов</a:t>
            </a:r>
            <a:r>
              <a:rPr lang="ru-RU" sz="1200" dirty="0">
                <a:latin typeface="Arial" pitchFamily="34" charset="0"/>
                <a:cs typeface="Arial" pitchFamily="34" charset="0"/>
              </a:rPr>
              <a:t>.</a:t>
            </a:r>
            <a:endParaRPr lang="ru-RU" sz="1200" dirty="0" smtClean="0">
              <a:latin typeface="Arial" pitchFamily="34" charset="0"/>
              <a:cs typeface="Arial" pitchFamily="34" charset="0"/>
            </a:endParaRPr>
          </a:p>
        </p:txBody>
      </p:sp>
      <p:sp>
        <p:nvSpPr>
          <p:cNvPr id="46" name="Rectangle 45"/>
          <p:cNvSpPr/>
          <p:nvPr/>
        </p:nvSpPr>
        <p:spPr bwMode="auto">
          <a:xfrm>
            <a:off x="1503680" y="1071265"/>
            <a:ext cx="2377440" cy="4572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400" b="1" i="0" u="none" strike="noStrike" cap="none" normalizeH="0" baseline="0" dirty="0" smtClean="0">
              <a:ln>
                <a:noFill/>
              </a:ln>
              <a:solidFill>
                <a:schemeClr val="tx1"/>
              </a:solidFill>
              <a:effectLst/>
              <a:latin typeface="Trebuchet MS" pitchFamily="34" charset="0"/>
              <a:cs typeface="Times New Roman" charset="0"/>
            </a:endParaRPr>
          </a:p>
        </p:txBody>
      </p:sp>
      <p:sp>
        <p:nvSpPr>
          <p:cNvPr id="47" name="TextBox 46"/>
          <p:cNvSpPr txBox="1"/>
          <p:nvPr/>
        </p:nvSpPr>
        <p:spPr>
          <a:xfrm>
            <a:off x="1591882" y="1145977"/>
            <a:ext cx="2201037" cy="307777"/>
          </a:xfrm>
          <a:prstGeom prst="rect">
            <a:avLst/>
          </a:prstGeom>
          <a:noFill/>
        </p:spPr>
        <p:txBody>
          <a:bodyPr wrap="square" rtlCol="0">
            <a:spAutoFit/>
          </a:bodyPr>
          <a:lstStyle/>
          <a:p>
            <a:pPr algn="ctr">
              <a:spcBef>
                <a:spcPts val="0"/>
              </a:spcBef>
              <a:buNone/>
            </a:pPr>
            <a:r>
              <a:rPr lang="ru-RU" sz="1400" dirty="0" smtClean="0">
                <a:latin typeface="Arial" pitchFamily="34" charset="0"/>
                <a:cs typeface="Arial" pitchFamily="34" charset="0"/>
              </a:rPr>
              <a:t>Жилищная инспекция</a:t>
            </a:r>
            <a:endParaRPr lang="en-US" sz="1400" dirty="0" smtClean="0">
              <a:latin typeface="Arial" pitchFamily="34" charset="0"/>
              <a:cs typeface="Arial" pitchFamily="34" charset="0"/>
            </a:endParaRPr>
          </a:p>
        </p:txBody>
      </p:sp>
      <p:sp>
        <p:nvSpPr>
          <p:cNvPr id="53" name="Rectangle 52"/>
          <p:cNvSpPr/>
          <p:nvPr/>
        </p:nvSpPr>
        <p:spPr bwMode="auto">
          <a:xfrm>
            <a:off x="1503680" y="1887541"/>
            <a:ext cx="2377440" cy="4572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400" b="1" i="0" u="none" strike="noStrike" cap="none" normalizeH="0" baseline="0" dirty="0" smtClean="0">
              <a:ln>
                <a:noFill/>
              </a:ln>
              <a:solidFill>
                <a:schemeClr val="tx1"/>
              </a:solidFill>
              <a:effectLst/>
              <a:latin typeface="Trebuchet MS" pitchFamily="34" charset="0"/>
              <a:cs typeface="Times New Roman" charset="0"/>
            </a:endParaRPr>
          </a:p>
        </p:txBody>
      </p:sp>
      <p:sp>
        <p:nvSpPr>
          <p:cNvPr id="51" name="TextBox 50"/>
          <p:cNvSpPr txBox="1"/>
          <p:nvPr/>
        </p:nvSpPr>
        <p:spPr>
          <a:xfrm>
            <a:off x="1591882" y="1962253"/>
            <a:ext cx="2201037" cy="307777"/>
          </a:xfrm>
          <a:prstGeom prst="rect">
            <a:avLst/>
          </a:prstGeom>
          <a:noFill/>
        </p:spPr>
        <p:txBody>
          <a:bodyPr wrap="square" rtlCol="0">
            <a:spAutoFit/>
          </a:bodyPr>
          <a:lstStyle/>
          <a:p>
            <a:pPr algn="ctr">
              <a:spcBef>
                <a:spcPts val="0"/>
              </a:spcBef>
              <a:buNone/>
            </a:pPr>
            <a:r>
              <a:rPr lang="ru-RU" sz="1400" dirty="0" smtClean="0">
                <a:latin typeface="Arial" pitchFamily="34" charset="0"/>
                <a:cs typeface="Arial" pitchFamily="34" charset="0"/>
              </a:rPr>
              <a:t>Владелец спец. счета</a:t>
            </a:r>
            <a:endParaRPr lang="en-US" sz="1400" dirty="0" smtClean="0">
              <a:latin typeface="Arial" pitchFamily="34" charset="0"/>
              <a:cs typeface="Arial" pitchFamily="34" charset="0"/>
            </a:endParaRPr>
          </a:p>
        </p:txBody>
      </p:sp>
      <p:sp>
        <p:nvSpPr>
          <p:cNvPr id="54" name="Rectangle 53"/>
          <p:cNvSpPr/>
          <p:nvPr/>
        </p:nvSpPr>
        <p:spPr bwMode="auto">
          <a:xfrm>
            <a:off x="1518698" y="2760963"/>
            <a:ext cx="2377440" cy="62199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400" b="1" i="0" u="none" strike="noStrike" cap="none" normalizeH="0" baseline="0" dirty="0" smtClean="0">
              <a:ln>
                <a:noFill/>
              </a:ln>
              <a:solidFill>
                <a:schemeClr val="tx1"/>
              </a:solidFill>
              <a:effectLst/>
              <a:latin typeface="Trebuchet MS" pitchFamily="34" charset="0"/>
              <a:cs typeface="Times New Roman" charset="0"/>
            </a:endParaRPr>
          </a:p>
        </p:txBody>
      </p:sp>
      <p:sp>
        <p:nvSpPr>
          <p:cNvPr id="52" name="TextBox 51"/>
          <p:cNvSpPr txBox="1"/>
          <p:nvPr/>
        </p:nvSpPr>
        <p:spPr>
          <a:xfrm>
            <a:off x="1540859" y="2810349"/>
            <a:ext cx="2333118" cy="523220"/>
          </a:xfrm>
          <a:prstGeom prst="rect">
            <a:avLst/>
          </a:prstGeom>
          <a:noFill/>
        </p:spPr>
        <p:txBody>
          <a:bodyPr wrap="square" rtlCol="0">
            <a:spAutoFit/>
          </a:bodyPr>
          <a:lstStyle/>
          <a:p>
            <a:pPr algn="ctr">
              <a:spcBef>
                <a:spcPts val="0"/>
              </a:spcBef>
              <a:buNone/>
            </a:pPr>
            <a:r>
              <a:rPr lang="ru-RU" sz="1400" dirty="0" smtClean="0">
                <a:latin typeface="Arial" pitchFamily="34" charset="0"/>
                <a:cs typeface="Arial" pitchFamily="34" charset="0"/>
              </a:rPr>
              <a:t>Собственники, имеющие задолженност</a:t>
            </a:r>
            <a:r>
              <a:rPr lang="ru-RU" sz="1400" dirty="0">
                <a:latin typeface="Arial" pitchFamily="34" charset="0"/>
                <a:cs typeface="Arial" pitchFamily="34" charset="0"/>
              </a:rPr>
              <a:t>ь</a:t>
            </a:r>
            <a:endParaRPr lang="en-US" sz="1400" dirty="0" smtClean="0">
              <a:latin typeface="Arial" pitchFamily="34" charset="0"/>
              <a:cs typeface="Arial" pitchFamily="34" charset="0"/>
            </a:endParaRPr>
          </a:p>
        </p:txBody>
      </p:sp>
      <p:sp>
        <p:nvSpPr>
          <p:cNvPr id="55" name="Rectangle 54"/>
          <p:cNvSpPr/>
          <p:nvPr/>
        </p:nvSpPr>
        <p:spPr bwMode="auto">
          <a:xfrm>
            <a:off x="1496537" y="3572591"/>
            <a:ext cx="2377440" cy="62199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400" b="1" i="0" u="none" strike="noStrike" cap="none" normalizeH="0" baseline="0" dirty="0" smtClean="0">
              <a:ln>
                <a:noFill/>
              </a:ln>
              <a:solidFill>
                <a:schemeClr val="tx1"/>
              </a:solidFill>
              <a:effectLst/>
              <a:latin typeface="Trebuchet MS" pitchFamily="34" charset="0"/>
              <a:cs typeface="Times New Roman" charset="0"/>
            </a:endParaRPr>
          </a:p>
        </p:txBody>
      </p:sp>
      <p:sp>
        <p:nvSpPr>
          <p:cNvPr id="56" name="Rectangle 55"/>
          <p:cNvSpPr/>
          <p:nvPr/>
        </p:nvSpPr>
        <p:spPr bwMode="auto">
          <a:xfrm>
            <a:off x="1496537" y="4691111"/>
            <a:ext cx="2377440" cy="66382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400" b="1" i="0" u="none" strike="noStrike" cap="none" normalizeH="0" baseline="0" dirty="0" smtClean="0">
              <a:ln>
                <a:noFill/>
              </a:ln>
              <a:solidFill>
                <a:schemeClr val="tx1"/>
              </a:solidFill>
              <a:effectLst/>
              <a:latin typeface="Trebuchet MS" pitchFamily="34" charset="0"/>
              <a:cs typeface="Times New Roman" charset="0"/>
            </a:endParaRPr>
          </a:p>
        </p:txBody>
      </p:sp>
      <p:sp>
        <p:nvSpPr>
          <p:cNvPr id="59" name="TextBox 58"/>
          <p:cNvSpPr txBox="1"/>
          <p:nvPr/>
        </p:nvSpPr>
        <p:spPr>
          <a:xfrm>
            <a:off x="1657040" y="3621977"/>
            <a:ext cx="2056435" cy="523220"/>
          </a:xfrm>
          <a:prstGeom prst="rect">
            <a:avLst/>
          </a:prstGeom>
          <a:noFill/>
        </p:spPr>
        <p:txBody>
          <a:bodyPr wrap="square" rtlCol="0">
            <a:spAutoFit/>
          </a:bodyPr>
          <a:lstStyle/>
          <a:p>
            <a:pPr algn="ctr">
              <a:spcBef>
                <a:spcPts val="0"/>
              </a:spcBef>
              <a:buNone/>
            </a:pPr>
            <a:r>
              <a:rPr lang="ru-RU" sz="1400" dirty="0" smtClean="0">
                <a:latin typeface="Arial" pitchFamily="34" charset="0"/>
                <a:cs typeface="Arial" pitchFamily="34" charset="0"/>
              </a:rPr>
              <a:t>Общее собрание собственников</a:t>
            </a:r>
            <a:endParaRPr lang="en-US" sz="1400" dirty="0" smtClean="0">
              <a:latin typeface="Arial" pitchFamily="34" charset="0"/>
              <a:cs typeface="Arial" pitchFamily="34" charset="0"/>
            </a:endParaRPr>
          </a:p>
        </p:txBody>
      </p:sp>
      <p:cxnSp>
        <p:nvCxnSpPr>
          <p:cNvPr id="60" name="Straight Connector 27"/>
          <p:cNvCxnSpPr>
            <a:cxnSpLocks noChangeShapeType="1"/>
          </p:cNvCxnSpPr>
          <p:nvPr/>
        </p:nvCxnSpPr>
        <p:spPr bwMode="auto">
          <a:xfrm>
            <a:off x="2673959" y="1528465"/>
            <a:ext cx="0" cy="365760"/>
          </a:xfrm>
          <a:prstGeom prst="line">
            <a:avLst/>
          </a:prstGeom>
          <a:noFill/>
          <a:ln w="15875" algn="ctr">
            <a:solidFill>
              <a:schemeClr val="tx1"/>
            </a:solidFill>
            <a:round/>
            <a:headEnd/>
            <a:tailEnd type="stealth" w="lg" len="lg"/>
          </a:ln>
        </p:spPr>
      </p:cxnSp>
      <p:cxnSp>
        <p:nvCxnSpPr>
          <p:cNvPr id="62" name="Straight Connector 27"/>
          <p:cNvCxnSpPr>
            <a:cxnSpLocks noChangeShapeType="1"/>
          </p:cNvCxnSpPr>
          <p:nvPr/>
        </p:nvCxnSpPr>
        <p:spPr bwMode="auto">
          <a:xfrm>
            <a:off x="2673959" y="2344741"/>
            <a:ext cx="0" cy="416222"/>
          </a:xfrm>
          <a:prstGeom prst="line">
            <a:avLst/>
          </a:prstGeom>
          <a:noFill/>
          <a:ln w="15875" algn="ctr">
            <a:solidFill>
              <a:schemeClr val="tx1"/>
            </a:solidFill>
            <a:round/>
            <a:headEnd/>
            <a:tailEnd type="stealth" w="lg" len="lg"/>
          </a:ln>
        </p:spPr>
      </p:cxnSp>
      <p:sp>
        <p:nvSpPr>
          <p:cNvPr id="63" name="TextBox 62"/>
          <p:cNvSpPr txBox="1"/>
          <p:nvPr/>
        </p:nvSpPr>
        <p:spPr>
          <a:xfrm>
            <a:off x="4324408" y="1291480"/>
            <a:ext cx="4324805" cy="738664"/>
          </a:xfrm>
          <a:prstGeom prst="rect">
            <a:avLst/>
          </a:prstGeom>
          <a:noFill/>
        </p:spPr>
        <p:txBody>
          <a:bodyPr wrap="square" rtlCol="0">
            <a:spAutoFit/>
          </a:bodyPr>
          <a:lstStyle/>
          <a:p>
            <a:pPr algn="just">
              <a:spcBef>
                <a:spcPts val="0"/>
              </a:spcBef>
              <a:spcAft>
                <a:spcPts val="0"/>
              </a:spcAft>
              <a:buNone/>
            </a:pPr>
            <a:r>
              <a:rPr lang="ru-RU" sz="1400" dirty="0" smtClean="0">
                <a:latin typeface="Arial" pitchFamily="34" charset="0"/>
                <a:cs typeface="Arial" pitchFamily="34" charset="0"/>
              </a:rPr>
              <a:t>Уведомление о необходимости информирования должников, погашения задолженности и соответствующих последствиях </a:t>
            </a:r>
            <a:endParaRPr lang="en-US" sz="1400" dirty="0" smtClean="0">
              <a:latin typeface="Arial" pitchFamily="34" charset="0"/>
              <a:cs typeface="Arial" pitchFamily="34" charset="0"/>
            </a:endParaRPr>
          </a:p>
        </p:txBody>
      </p:sp>
      <p:sp>
        <p:nvSpPr>
          <p:cNvPr id="64" name="TextBox 63"/>
          <p:cNvSpPr txBox="1"/>
          <p:nvPr/>
        </p:nvSpPr>
        <p:spPr>
          <a:xfrm>
            <a:off x="4278251" y="2170052"/>
            <a:ext cx="4560679" cy="738664"/>
          </a:xfrm>
          <a:prstGeom prst="rect">
            <a:avLst/>
          </a:prstGeom>
          <a:noFill/>
        </p:spPr>
        <p:txBody>
          <a:bodyPr wrap="square" rtlCol="0">
            <a:spAutoFit/>
          </a:bodyPr>
          <a:lstStyle/>
          <a:p>
            <a:pPr>
              <a:spcBef>
                <a:spcPts val="0"/>
              </a:spcBef>
              <a:spcAft>
                <a:spcPts val="0"/>
              </a:spcAft>
              <a:buNone/>
            </a:pPr>
            <a:r>
              <a:rPr lang="ru-RU" sz="1400" dirty="0" smtClean="0">
                <a:latin typeface="Arial" pitchFamily="34" charset="0"/>
                <a:cs typeface="Arial" pitchFamily="34" charset="0"/>
              </a:rPr>
              <a:t>В течение 5 дней </a:t>
            </a:r>
            <a:r>
              <a:rPr lang="ru-RU" sz="1400" dirty="0">
                <a:latin typeface="Arial" pitchFamily="34" charset="0"/>
                <a:cs typeface="Arial" pitchFamily="34" charset="0"/>
              </a:rPr>
              <a:t>н</a:t>
            </a:r>
            <a:r>
              <a:rPr lang="ru-RU" sz="1400" dirty="0" smtClean="0">
                <a:latin typeface="Arial" pitchFamily="34" charset="0"/>
                <a:cs typeface="Arial" pitchFamily="34" charset="0"/>
              </a:rPr>
              <a:t>аправляет </a:t>
            </a:r>
            <a:r>
              <a:rPr lang="ru-RU" sz="1400" dirty="0">
                <a:latin typeface="Arial" pitchFamily="34" charset="0"/>
                <a:cs typeface="Arial" pitchFamily="34" charset="0"/>
              </a:rPr>
              <a:t>уведомление о необходимости погашения </a:t>
            </a:r>
            <a:r>
              <a:rPr lang="ru-RU" sz="1400" dirty="0" smtClean="0">
                <a:latin typeface="Arial" pitchFamily="34" charset="0"/>
                <a:cs typeface="Arial" pitchFamily="34" charset="0"/>
              </a:rPr>
              <a:t>задолженности и предпринимает </a:t>
            </a:r>
            <a:r>
              <a:rPr lang="ru-RU" sz="1400" dirty="0">
                <a:latin typeface="Arial" pitchFamily="34" charset="0"/>
                <a:cs typeface="Arial" pitchFamily="34" charset="0"/>
              </a:rPr>
              <a:t>меры по погашению </a:t>
            </a:r>
            <a:r>
              <a:rPr lang="ru-RU" sz="1400" dirty="0" smtClean="0">
                <a:latin typeface="Arial" pitchFamily="34" charset="0"/>
                <a:cs typeface="Arial" pitchFamily="34" charset="0"/>
              </a:rPr>
              <a:t>задолженности</a:t>
            </a:r>
            <a:endParaRPr lang="en-US" sz="1400" dirty="0">
              <a:latin typeface="Arial" pitchFamily="34" charset="0"/>
              <a:cs typeface="Arial" pitchFamily="34" charset="0"/>
            </a:endParaRPr>
          </a:p>
        </p:txBody>
      </p:sp>
      <p:sp>
        <p:nvSpPr>
          <p:cNvPr id="65" name="TextBox 64"/>
          <p:cNvSpPr txBox="1"/>
          <p:nvPr/>
        </p:nvSpPr>
        <p:spPr>
          <a:xfrm>
            <a:off x="4283223" y="3514255"/>
            <a:ext cx="4266930" cy="738664"/>
          </a:xfrm>
          <a:prstGeom prst="rect">
            <a:avLst/>
          </a:prstGeom>
          <a:noFill/>
        </p:spPr>
        <p:txBody>
          <a:bodyPr wrap="square" rtlCol="0">
            <a:spAutoFit/>
          </a:bodyPr>
          <a:lstStyle/>
          <a:p>
            <a:pPr marL="173038" indent="-173038">
              <a:spcBef>
                <a:spcPts val="0"/>
              </a:spcBef>
              <a:spcAft>
                <a:spcPts val="0"/>
              </a:spcAft>
              <a:buFont typeface="Wingdings" panose="05000000000000000000" pitchFamily="2" charset="2"/>
              <a:buChar char="§"/>
            </a:pPr>
            <a:r>
              <a:rPr lang="ru-RU" sz="1400" dirty="0">
                <a:latin typeface="Arial" pitchFamily="34" charset="0"/>
                <a:cs typeface="Arial" pitchFamily="34" charset="0"/>
              </a:rPr>
              <a:t>Инициируется владельцем спец. </a:t>
            </a:r>
            <a:r>
              <a:rPr lang="ru-RU" sz="1400" dirty="0" smtClean="0">
                <a:latin typeface="Arial" pitchFamily="34" charset="0"/>
                <a:cs typeface="Arial" pitchFamily="34" charset="0"/>
              </a:rPr>
              <a:t>счета в случае отсутствия погашения задолженности</a:t>
            </a:r>
            <a:endParaRPr lang="ru-RU" sz="1400" dirty="0">
              <a:latin typeface="Arial" pitchFamily="34" charset="0"/>
              <a:cs typeface="Arial" pitchFamily="34" charset="0"/>
            </a:endParaRPr>
          </a:p>
          <a:p>
            <a:pPr marL="173038" indent="-173038">
              <a:spcBef>
                <a:spcPts val="0"/>
              </a:spcBef>
              <a:spcAft>
                <a:spcPts val="0"/>
              </a:spcAft>
              <a:buFont typeface="Wingdings" panose="05000000000000000000" pitchFamily="2" charset="2"/>
              <a:buChar char="§"/>
            </a:pPr>
            <a:r>
              <a:rPr lang="ru-RU" sz="1400" dirty="0">
                <a:latin typeface="Arial" pitchFamily="34" charset="0"/>
                <a:cs typeface="Arial" pitchFamily="34" charset="0"/>
              </a:rPr>
              <a:t>Решение о порядке погашения задолженности</a:t>
            </a:r>
            <a:endParaRPr lang="en-US" sz="1400" dirty="0">
              <a:latin typeface="Arial" pitchFamily="34" charset="0"/>
              <a:cs typeface="Arial" pitchFamily="34" charset="0"/>
            </a:endParaRPr>
          </a:p>
        </p:txBody>
      </p:sp>
      <p:cxnSp>
        <p:nvCxnSpPr>
          <p:cNvPr id="66" name="Straight Connector 27"/>
          <p:cNvCxnSpPr>
            <a:cxnSpLocks noChangeShapeType="1"/>
          </p:cNvCxnSpPr>
          <p:nvPr/>
        </p:nvCxnSpPr>
        <p:spPr bwMode="auto">
          <a:xfrm flipV="1">
            <a:off x="1220214" y="1894225"/>
            <a:ext cx="0" cy="2286000"/>
          </a:xfrm>
          <a:prstGeom prst="line">
            <a:avLst/>
          </a:prstGeom>
          <a:noFill/>
          <a:ln w="9525" algn="ctr">
            <a:solidFill>
              <a:schemeClr val="tx1"/>
            </a:solidFill>
            <a:round/>
            <a:headEnd type="stealth" w="lg" len="lg"/>
            <a:tailEnd type="stealth" w="lg" len="lg"/>
          </a:ln>
        </p:spPr>
      </p:cxnSp>
      <p:cxnSp>
        <p:nvCxnSpPr>
          <p:cNvPr id="68" name="Straight Connector 36"/>
          <p:cNvCxnSpPr>
            <a:cxnSpLocks noChangeShapeType="1"/>
          </p:cNvCxnSpPr>
          <p:nvPr/>
        </p:nvCxnSpPr>
        <p:spPr bwMode="auto">
          <a:xfrm>
            <a:off x="2673959" y="1660812"/>
            <a:ext cx="1589275" cy="0"/>
          </a:xfrm>
          <a:prstGeom prst="line">
            <a:avLst/>
          </a:prstGeom>
          <a:noFill/>
          <a:ln w="9525" algn="ctr">
            <a:solidFill>
              <a:schemeClr val="tx1"/>
            </a:solidFill>
            <a:round/>
            <a:headEnd/>
            <a:tailEnd/>
          </a:ln>
        </p:spPr>
      </p:cxnSp>
      <p:cxnSp>
        <p:nvCxnSpPr>
          <p:cNvPr id="69" name="Straight Connector 27"/>
          <p:cNvCxnSpPr>
            <a:cxnSpLocks noChangeShapeType="1"/>
          </p:cNvCxnSpPr>
          <p:nvPr/>
        </p:nvCxnSpPr>
        <p:spPr bwMode="auto">
          <a:xfrm flipV="1">
            <a:off x="4263234" y="1425795"/>
            <a:ext cx="0" cy="470035"/>
          </a:xfrm>
          <a:prstGeom prst="line">
            <a:avLst/>
          </a:prstGeom>
          <a:noFill/>
          <a:ln w="9525" algn="ctr">
            <a:solidFill>
              <a:schemeClr val="tx1"/>
            </a:solidFill>
            <a:round/>
            <a:headEnd/>
            <a:tailEnd/>
          </a:ln>
        </p:spPr>
      </p:cxnSp>
      <p:cxnSp>
        <p:nvCxnSpPr>
          <p:cNvPr id="70" name="Straight Connector 36"/>
          <p:cNvCxnSpPr>
            <a:cxnSpLocks noChangeShapeType="1"/>
          </p:cNvCxnSpPr>
          <p:nvPr/>
        </p:nvCxnSpPr>
        <p:spPr bwMode="auto">
          <a:xfrm>
            <a:off x="2673959" y="2527621"/>
            <a:ext cx="1589275" cy="0"/>
          </a:xfrm>
          <a:prstGeom prst="line">
            <a:avLst/>
          </a:prstGeom>
          <a:noFill/>
          <a:ln w="9525" algn="ctr">
            <a:solidFill>
              <a:schemeClr val="tx1"/>
            </a:solidFill>
            <a:round/>
            <a:headEnd/>
            <a:tailEnd/>
          </a:ln>
        </p:spPr>
      </p:cxnSp>
      <p:cxnSp>
        <p:nvCxnSpPr>
          <p:cNvPr id="71" name="Straight Connector 27"/>
          <p:cNvCxnSpPr>
            <a:cxnSpLocks noChangeShapeType="1"/>
          </p:cNvCxnSpPr>
          <p:nvPr/>
        </p:nvCxnSpPr>
        <p:spPr bwMode="auto">
          <a:xfrm flipV="1">
            <a:off x="4263234" y="2292604"/>
            <a:ext cx="0" cy="470035"/>
          </a:xfrm>
          <a:prstGeom prst="line">
            <a:avLst/>
          </a:prstGeom>
          <a:noFill/>
          <a:ln w="9525" algn="ctr">
            <a:solidFill>
              <a:schemeClr val="tx1"/>
            </a:solidFill>
            <a:round/>
            <a:headEnd/>
            <a:tailEnd/>
          </a:ln>
        </p:spPr>
      </p:cxnSp>
      <p:cxnSp>
        <p:nvCxnSpPr>
          <p:cNvPr id="74" name="Straight Connector 27"/>
          <p:cNvCxnSpPr>
            <a:cxnSpLocks noChangeShapeType="1"/>
          </p:cNvCxnSpPr>
          <p:nvPr/>
        </p:nvCxnSpPr>
        <p:spPr bwMode="auto">
          <a:xfrm rot="5400000" flipV="1">
            <a:off x="1317467" y="1705015"/>
            <a:ext cx="0" cy="365760"/>
          </a:xfrm>
          <a:prstGeom prst="line">
            <a:avLst/>
          </a:prstGeom>
          <a:noFill/>
          <a:ln w="9525" algn="ctr">
            <a:solidFill>
              <a:schemeClr val="tx1"/>
            </a:solidFill>
            <a:round/>
            <a:headEnd/>
            <a:tailEnd/>
          </a:ln>
        </p:spPr>
      </p:cxnSp>
      <p:cxnSp>
        <p:nvCxnSpPr>
          <p:cNvPr id="75" name="Straight Connector 27"/>
          <p:cNvCxnSpPr>
            <a:cxnSpLocks noChangeShapeType="1"/>
          </p:cNvCxnSpPr>
          <p:nvPr/>
        </p:nvCxnSpPr>
        <p:spPr bwMode="auto">
          <a:xfrm rot="5400000" flipV="1">
            <a:off x="1313657" y="4011241"/>
            <a:ext cx="0" cy="365760"/>
          </a:xfrm>
          <a:prstGeom prst="line">
            <a:avLst/>
          </a:prstGeom>
          <a:noFill/>
          <a:ln w="9525" algn="ctr">
            <a:solidFill>
              <a:schemeClr val="tx1"/>
            </a:solidFill>
            <a:round/>
            <a:headEnd/>
            <a:tailEnd/>
          </a:ln>
        </p:spPr>
      </p:cxnSp>
      <p:sp>
        <p:nvSpPr>
          <p:cNvPr id="76" name="TextBox 75"/>
          <p:cNvSpPr txBox="1"/>
          <p:nvPr/>
        </p:nvSpPr>
        <p:spPr>
          <a:xfrm>
            <a:off x="285445" y="2619091"/>
            <a:ext cx="1012762" cy="584775"/>
          </a:xfrm>
          <a:prstGeom prst="rect">
            <a:avLst/>
          </a:prstGeom>
          <a:noFill/>
        </p:spPr>
        <p:txBody>
          <a:bodyPr wrap="square" rtlCol="0">
            <a:spAutoFit/>
          </a:bodyPr>
          <a:lstStyle/>
          <a:p>
            <a:pPr algn="ctr">
              <a:spcBef>
                <a:spcPts val="0"/>
              </a:spcBef>
              <a:buNone/>
            </a:pPr>
            <a:r>
              <a:rPr lang="ru-RU" sz="1600" b="1" dirty="0" smtClean="0">
                <a:solidFill>
                  <a:srgbClr val="FF0000"/>
                </a:solidFill>
                <a:latin typeface="Arial" pitchFamily="34" charset="0"/>
                <a:cs typeface="Arial" pitchFamily="34" charset="0"/>
              </a:rPr>
              <a:t>3 месяца</a:t>
            </a:r>
            <a:endParaRPr lang="en-US" sz="1600" b="1" dirty="0" smtClean="0">
              <a:solidFill>
                <a:srgbClr val="FF0000"/>
              </a:solidFill>
              <a:latin typeface="Arial" pitchFamily="34" charset="0"/>
              <a:cs typeface="Arial" pitchFamily="34" charset="0"/>
            </a:endParaRPr>
          </a:p>
        </p:txBody>
      </p:sp>
      <p:cxnSp>
        <p:nvCxnSpPr>
          <p:cNvPr id="77" name="Straight Connector 36"/>
          <p:cNvCxnSpPr>
            <a:cxnSpLocks noChangeShapeType="1"/>
          </p:cNvCxnSpPr>
          <p:nvPr/>
        </p:nvCxnSpPr>
        <p:spPr bwMode="auto">
          <a:xfrm>
            <a:off x="3873500" y="3883587"/>
            <a:ext cx="389734" cy="0"/>
          </a:xfrm>
          <a:prstGeom prst="line">
            <a:avLst/>
          </a:prstGeom>
          <a:noFill/>
          <a:ln w="9525" algn="ctr">
            <a:solidFill>
              <a:schemeClr val="tx1"/>
            </a:solidFill>
            <a:round/>
            <a:headEnd/>
            <a:tailEnd/>
          </a:ln>
        </p:spPr>
      </p:cxnSp>
      <p:cxnSp>
        <p:nvCxnSpPr>
          <p:cNvPr id="78" name="Straight Connector 27"/>
          <p:cNvCxnSpPr>
            <a:cxnSpLocks noChangeShapeType="1"/>
          </p:cNvCxnSpPr>
          <p:nvPr/>
        </p:nvCxnSpPr>
        <p:spPr bwMode="auto">
          <a:xfrm flipV="1">
            <a:off x="4263234" y="3648570"/>
            <a:ext cx="0" cy="470035"/>
          </a:xfrm>
          <a:prstGeom prst="line">
            <a:avLst/>
          </a:prstGeom>
          <a:noFill/>
          <a:ln w="9525" algn="ctr">
            <a:solidFill>
              <a:schemeClr val="tx1"/>
            </a:solidFill>
            <a:round/>
            <a:headEnd/>
            <a:tailEnd/>
          </a:ln>
        </p:spPr>
      </p:cxnSp>
      <p:cxnSp>
        <p:nvCxnSpPr>
          <p:cNvPr id="80" name="Straight Connector 27"/>
          <p:cNvCxnSpPr>
            <a:cxnSpLocks noChangeShapeType="1"/>
          </p:cNvCxnSpPr>
          <p:nvPr/>
        </p:nvCxnSpPr>
        <p:spPr bwMode="auto">
          <a:xfrm rot="5400000" flipV="1">
            <a:off x="1316464" y="4508231"/>
            <a:ext cx="0" cy="365760"/>
          </a:xfrm>
          <a:prstGeom prst="line">
            <a:avLst/>
          </a:prstGeom>
          <a:noFill/>
          <a:ln w="9525" algn="ctr">
            <a:solidFill>
              <a:schemeClr val="tx1"/>
            </a:solidFill>
            <a:round/>
            <a:headEnd/>
            <a:tailEnd/>
          </a:ln>
        </p:spPr>
      </p:cxnSp>
      <p:cxnSp>
        <p:nvCxnSpPr>
          <p:cNvPr id="81" name="Straight Connector 27"/>
          <p:cNvCxnSpPr>
            <a:cxnSpLocks noChangeShapeType="1"/>
          </p:cNvCxnSpPr>
          <p:nvPr/>
        </p:nvCxnSpPr>
        <p:spPr bwMode="auto">
          <a:xfrm flipV="1">
            <a:off x="1220214" y="4201106"/>
            <a:ext cx="0" cy="490005"/>
          </a:xfrm>
          <a:prstGeom prst="line">
            <a:avLst/>
          </a:prstGeom>
          <a:noFill/>
          <a:ln w="9525" algn="ctr">
            <a:solidFill>
              <a:schemeClr val="tx1"/>
            </a:solidFill>
            <a:round/>
            <a:headEnd type="stealth" w="lg" len="lg"/>
            <a:tailEnd type="stealth" w="lg" len="lg"/>
          </a:ln>
        </p:spPr>
      </p:cxnSp>
      <p:sp>
        <p:nvSpPr>
          <p:cNvPr id="83" name="TextBox 82"/>
          <p:cNvSpPr txBox="1"/>
          <p:nvPr/>
        </p:nvSpPr>
        <p:spPr>
          <a:xfrm>
            <a:off x="207452" y="4125847"/>
            <a:ext cx="1012762" cy="584775"/>
          </a:xfrm>
          <a:prstGeom prst="rect">
            <a:avLst/>
          </a:prstGeom>
          <a:noFill/>
        </p:spPr>
        <p:txBody>
          <a:bodyPr wrap="square" rtlCol="0">
            <a:spAutoFit/>
          </a:bodyPr>
          <a:lstStyle/>
          <a:p>
            <a:pPr algn="ctr">
              <a:spcBef>
                <a:spcPts val="0"/>
              </a:spcBef>
              <a:buNone/>
            </a:pPr>
            <a:r>
              <a:rPr lang="ru-RU" sz="1600" b="1" dirty="0" smtClean="0">
                <a:solidFill>
                  <a:srgbClr val="FF0000"/>
                </a:solidFill>
                <a:latin typeface="Arial" pitchFamily="34" charset="0"/>
                <a:cs typeface="Arial" pitchFamily="34" charset="0"/>
              </a:rPr>
              <a:t>2 месяца</a:t>
            </a:r>
            <a:endParaRPr lang="en-US" sz="1600" b="1" dirty="0" smtClean="0">
              <a:solidFill>
                <a:srgbClr val="FF0000"/>
              </a:solidFill>
              <a:latin typeface="Arial" pitchFamily="34" charset="0"/>
              <a:cs typeface="Arial" pitchFamily="34" charset="0"/>
            </a:endParaRPr>
          </a:p>
        </p:txBody>
      </p:sp>
      <p:sp>
        <p:nvSpPr>
          <p:cNvPr id="84" name="TextBox 83"/>
          <p:cNvSpPr txBox="1"/>
          <p:nvPr/>
        </p:nvSpPr>
        <p:spPr>
          <a:xfrm>
            <a:off x="4267922" y="4634525"/>
            <a:ext cx="4266930" cy="738664"/>
          </a:xfrm>
          <a:prstGeom prst="rect">
            <a:avLst/>
          </a:prstGeom>
          <a:noFill/>
        </p:spPr>
        <p:txBody>
          <a:bodyPr wrap="square" rtlCol="0">
            <a:spAutoFit/>
          </a:bodyPr>
          <a:lstStyle/>
          <a:p>
            <a:pPr>
              <a:spcBef>
                <a:spcPts val="0"/>
              </a:spcBef>
              <a:spcAft>
                <a:spcPts val="0"/>
              </a:spcAft>
              <a:buNone/>
            </a:pPr>
            <a:r>
              <a:rPr lang="ru-RU" sz="1400" dirty="0" smtClean="0">
                <a:latin typeface="Arial" pitchFamily="34" charset="0"/>
                <a:cs typeface="Arial" pitchFamily="34" charset="0"/>
              </a:rPr>
              <a:t>Решение о формировании фонда кап. ремонта на </a:t>
            </a:r>
            <a:r>
              <a:rPr lang="ru-RU" sz="1400" b="1" u="sng" dirty="0" smtClean="0">
                <a:latin typeface="Arial" pitchFamily="34" charset="0"/>
                <a:cs typeface="Arial" pitchFamily="34" charset="0"/>
              </a:rPr>
              <a:t>счете регионального оператора </a:t>
            </a:r>
            <a:r>
              <a:rPr lang="ru-RU" sz="1400" dirty="0" smtClean="0">
                <a:latin typeface="Arial" pitchFamily="34" charset="0"/>
                <a:cs typeface="Arial" pitchFamily="34" charset="0"/>
              </a:rPr>
              <a:t>в </a:t>
            </a:r>
            <a:r>
              <a:rPr lang="ru-RU" sz="1400" dirty="0">
                <a:latin typeface="Arial" pitchFamily="34" charset="0"/>
                <a:cs typeface="Arial" pitchFamily="34" charset="0"/>
              </a:rPr>
              <a:t>случае отсутствия погашения </a:t>
            </a:r>
            <a:r>
              <a:rPr lang="ru-RU" sz="1400" dirty="0" smtClean="0">
                <a:latin typeface="Arial" pitchFamily="34" charset="0"/>
                <a:cs typeface="Arial" pitchFamily="34" charset="0"/>
              </a:rPr>
              <a:t>задолженности </a:t>
            </a:r>
            <a:endParaRPr lang="en-US" sz="1400" dirty="0">
              <a:latin typeface="Arial" pitchFamily="34" charset="0"/>
              <a:cs typeface="Arial" pitchFamily="34" charset="0"/>
            </a:endParaRPr>
          </a:p>
        </p:txBody>
      </p:sp>
      <p:cxnSp>
        <p:nvCxnSpPr>
          <p:cNvPr id="85" name="Straight Connector 36"/>
          <p:cNvCxnSpPr>
            <a:cxnSpLocks noChangeShapeType="1"/>
          </p:cNvCxnSpPr>
          <p:nvPr/>
        </p:nvCxnSpPr>
        <p:spPr bwMode="auto">
          <a:xfrm>
            <a:off x="3858199" y="5003857"/>
            <a:ext cx="389734" cy="0"/>
          </a:xfrm>
          <a:prstGeom prst="line">
            <a:avLst/>
          </a:prstGeom>
          <a:noFill/>
          <a:ln w="9525" algn="ctr">
            <a:solidFill>
              <a:schemeClr val="tx1"/>
            </a:solidFill>
            <a:round/>
            <a:headEnd/>
            <a:tailEnd/>
          </a:ln>
        </p:spPr>
      </p:cxnSp>
      <p:cxnSp>
        <p:nvCxnSpPr>
          <p:cNvPr id="86" name="Straight Connector 27"/>
          <p:cNvCxnSpPr>
            <a:cxnSpLocks noChangeShapeType="1"/>
          </p:cNvCxnSpPr>
          <p:nvPr/>
        </p:nvCxnSpPr>
        <p:spPr bwMode="auto">
          <a:xfrm flipV="1">
            <a:off x="4247933" y="4768840"/>
            <a:ext cx="0" cy="470035"/>
          </a:xfrm>
          <a:prstGeom prst="line">
            <a:avLst/>
          </a:prstGeom>
          <a:noFill/>
          <a:ln w="9525" algn="ctr">
            <a:solidFill>
              <a:schemeClr val="tx1"/>
            </a:solidFill>
            <a:round/>
            <a:headEnd/>
            <a:tailEnd/>
          </a:ln>
        </p:spPr>
      </p:cxnSp>
      <p:sp>
        <p:nvSpPr>
          <p:cNvPr id="87" name="TextBox 86"/>
          <p:cNvSpPr txBox="1"/>
          <p:nvPr/>
        </p:nvSpPr>
        <p:spPr>
          <a:xfrm>
            <a:off x="1707360" y="4762177"/>
            <a:ext cx="1955795" cy="523220"/>
          </a:xfrm>
          <a:prstGeom prst="rect">
            <a:avLst/>
          </a:prstGeom>
          <a:noFill/>
        </p:spPr>
        <p:txBody>
          <a:bodyPr wrap="square" rtlCol="0">
            <a:spAutoFit/>
          </a:bodyPr>
          <a:lstStyle/>
          <a:p>
            <a:pPr algn="ctr">
              <a:spcBef>
                <a:spcPts val="0"/>
              </a:spcBef>
              <a:buNone/>
            </a:pPr>
            <a:r>
              <a:rPr lang="ru-RU" sz="1400" dirty="0" smtClean="0">
                <a:latin typeface="Arial" pitchFamily="34" charset="0"/>
                <a:cs typeface="Arial" pitchFamily="34" charset="0"/>
              </a:rPr>
              <a:t>Органы местного самоуправления</a:t>
            </a:r>
            <a:endParaRPr lang="en-US" sz="1400" dirty="0" smtClean="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41889594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7</a:t>
            </a:fld>
            <a:endParaRPr lang="en-US" dirty="0"/>
          </a:p>
        </p:txBody>
      </p:sp>
      <p:sp>
        <p:nvSpPr>
          <p:cNvPr id="7" name="TextBox 6"/>
          <p:cNvSpPr txBox="1"/>
          <p:nvPr/>
        </p:nvSpPr>
        <p:spPr>
          <a:xfrm>
            <a:off x="497840" y="296516"/>
            <a:ext cx="8181853" cy="707886"/>
          </a:xfrm>
          <a:prstGeom prst="rect">
            <a:avLst/>
          </a:prstGeom>
          <a:noFill/>
        </p:spPr>
        <p:txBody>
          <a:bodyPr wrap="square" rtlCol="0">
            <a:spAutoFit/>
          </a:bodyPr>
          <a:lstStyle/>
          <a:p>
            <a:pPr algn="ctr">
              <a:buNone/>
            </a:pPr>
            <a:r>
              <a:rPr lang="ru-RU" sz="2000" b="1" dirty="0">
                <a:latin typeface="Arial" pitchFamily="34" charset="0"/>
                <a:cs typeface="Arial" pitchFamily="34" charset="0"/>
              </a:rPr>
              <a:t>Контроль за </a:t>
            </a:r>
            <a:r>
              <a:rPr lang="ru-RU" sz="2000" b="1" dirty="0" smtClean="0">
                <a:latin typeface="Arial" pitchFamily="34" charset="0"/>
                <a:cs typeface="Arial" pitchFamily="34" charset="0"/>
              </a:rPr>
              <a:t>соответствие</a:t>
            </a:r>
            <a:r>
              <a:rPr lang="ru-RU" sz="2000" b="1" dirty="0">
                <a:latin typeface="Arial" pitchFamily="34" charset="0"/>
                <a:cs typeface="Arial" pitchFamily="34" charset="0"/>
              </a:rPr>
              <a:t>м</a:t>
            </a:r>
            <a:r>
              <a:rPr lang="en-US" sz="2000" b="1" dirty="0" smtClean="0">
                <a:latin typeface="Arial" pitchFamily="34" charset="0"/>
                <a:cs typeface="Arial" pitchFamily="34" charset="0"/>
              </a:rPr>
              <a:t> </a:t>
            </a:r>
            <a:r>
              <a:rPr lang="ru-RU" sz="2000" b="1" dirty="0" smtClean="0">
                <a:latin typeface="Arial" pitchFamily="34" charset="0"/>
                <a:cs typeface="Arial" pitchFamily="34" charset="0"/>
              </a:rPr>
              <a:t>кредитной организацией требованиям Жилищного кодекса*</a:t>
            </a:r>
            <a:endParaRPr lang="ru-RU" sz="2000" b="1" dirty="0">
              <a:latin typeface="Arial" pitchFamily="34" charset="0"/>
              <a:cs typeface="Arial" pitchFamily="34" charset="0"/>
            </a:endParaRPr>
          </a:p>
        </p:txBody>
      </p:sp>
      <p:sp>
        <p:nvSpPr>
          <p:cNvPr id="58" name="TextBox 57"/>
          <p:cNvSpPr txBox="1"/>
          <p:nvPr/>
        </p:nvSpPr>
        <p:spPr>
          <a:xfrm>
            <a:off x="883921" y="5833029"/>
            <a:ext cx="4003040" cy="276999"/>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*Согласно ч. </a:t>
            </a:r>
            <a:r>
              <a:rPr lang="ru-RU" sz="1200" dirty="0" smtClean="0">
                <a:latin typeface="Arial" pitchFamily="34" charset="0"/>
                <a:cs typeface="Arial" pitchFamily="34" charset="0"/>
              </a:rPr>
              <a:t>2</a:t>
            </a:r>
            <a:r>
              <a:rPr lang="ru-RU" sz="1200" baseline="30000" dirty="0" smtClean="0">
                <a:latin typeface="Arial" pitchFamily="34" charset="0"/>
                <a:cs typeface="Arial" pitchFamily="34" charset="0"/>
              </a:rPr>
              <a:t>1</a:t>
            </a:r>
            <a:r>
              <a:rPr lang="ru-RU" sz="1200" dirty="0" smtClean="0">
                <a:latin typeface="Arial" pitchFamily="34" charset="0"/>
                <a:cs typeface="Arial" pitchFamily="34" charset="0"/>
              </a:rPr>
              <a:t> ст</a:t>
            </a:r>
            <a:r>
              <a:rPr lang="ru-RU" sz="1200" dirty="0">
                <a:latin typeface="Arial" pitchFamily="34" charset="0"/>
                <a:cs typeface="Arial" pitchFamily="34" charset="0"/>
              </a:rPr>
              <a:t>. </a:t>
            </a:r>
            <a:r>
              <a:rPr lang="ru-RU" sz="1200" dirty="0" smtClean="0">
                <a:latin typeface="Arial" pitchFamily="34" charset="0"/>
                <a:cs typeface="Arial" pitchFamily="34" charset="0"/>
              </a:rPr>
              <a:t>176 </a:t>
            </a:r>
            <a:r>
              <a:rPr lang="ru-RU" sz="1200" dirty="0">
                <a:latin typeface="Arial" pitchFamily="34" charset="0"/>
                <a:cs typeface="Arial" pitchFamily="34" charset="0"/>
              </a:rPr>
              <a:t>Жилищного кодекса </a:t>
            </a:r>
            <a:r>
              <a:rPr lang="ru-RU" sz="1200" dirty="0" smtClean="0">
                <a:latin typeface="Arial" pitchFamily="34" charset="0"/>
                <a:cs typeface="Arial" pitchFamily="34" charset="0"/>
              </a:rPr>
              <a:t>РФ. </a:t>
            </a:r>
          </a:p>
        </p:txBody>
      </p:sp>
      <p:sp>
        <p:nvSpPr>
          <p:cNvPr id="37" name="TextBox 36"/>
          <p:cNvSpPr txBox="1"/>
          <p:nvPr/>
        </p:nvSpPr>
        <p:spPr>
          <a:xfrm>
            <a:off x="471638" y="1147219"/>
            <a:ext cx="8200725" cy="4585871"/>
          </a:xfrm>
          <a:prstGeom prst="rect">
            <a:avLst/>
          </a:prstGeom>
          <a:noFill/>
        </p:spPr>
        <p:txBody>
          <a:bodyPr wrap="square" rtlCol="0">
            <a:spAutoFit/>
          </a:bodyPr>
          <a:lstStyle/>
          <a:p>
            <a:pPr marL="233363" indent="-233363" algn="just">
              <a:spcBef>
                <a:spcPts val="0"/>
              </a:spcBef>
              <a:spcAft>
                <a:spcPts val="600"/>
              </a:spcAft>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Специальный счет может быть открыт в российских </a:t>
            </a:r>
            <a:r>
              <a:rPr lang="ru-RU" sz="1600" dirty="0">
                <a:latin typeface="Arial" pitchFamily="34" charset="0"/>
                <a:cs typeface="Arial" pitchFamily="34" charset="0"/>
              </a:rPr>
              <a:t>кредитных </a:t>
            </a:r>
            <a:r>
              <a:rPr lang="ru-RU" sz="1600" dirty="0" smtClean="0">
                <a:latin typeface="Arial" pitchFamily="34" charset="0"/>
                <a:cs typeface="Arial" pitchFamily="34" charset="0"/>
              </a:rPr>
              <a:t>организациях, величина </a:t>
            </a:r>
            <a:r>
              <a:rPr lang="ru-RU" sz="1600" dirty="0">
                <a:latin typeface="Arial" panose="020B0604020202020204" pitchFamily="34" charset="0"/>
                <a:cs typeface="Arial" panose="020B0604020202020204" pitchFamily="34" charset="0"/>
              </a:rPr>
              <a:t>собственных средств (капитала) которых составляет не менее 20 млрд. </a:t>
            </a:r>
            <a:r>
              <a:rPr lang="ru-RU" sz="1600" dirty="0" smtClean="0">
                <a:latin typeface="Arial" pitchFamily="34" charset="0"/>
                <a:cs typeface="Arial" pitchFamily="34" charset="0"/>
              </a:rPr>
              <a:t>рублей.</a:t>
            </a:r>
            <a:endParaRPr lang="ru-RU" sz="1600" dirty="0">
              <a:latin typeface="Arial" panose="020B0604020202020204" pitchFamily="34" charset="0"/>
              <a:cs typeface="Arial" panose="020B0604020202020204" pitchFamily="34" charset="0"/>
            </a:endParaRPr>
          </a:p>
          <a:p>
            <a:pPr marL="233363" indent="-233363" algn="just">
              <a:spcBef>
                <a:spcPts val="0"/>
              </a:spcBef>
              <a:spcAft>
                <a:spcPts val="600"/>
              </a:spcAft>
              <a:buFont typeface="Wingdings" panose="05000000000000000000" pitchFamily="2" charset="2"/>
              <a:buChar char="§"/>
            </a:pPr>
            <a:r>
              <a:rPr lang="ru-RU" sz="1600" dirty="0" smtClean="0">
                <a:latin typeface="Arial" pitchFamily="34" charset="0"/>
                <a:cs typeface="Arial" pitchFamily="34" charset="0"/>
              </a:rPr>
              <a:t>Владелец </a:t>
            </a:r>
            <a:r>
              <a:rPr lang="ru-RU" sz="1600" dirty="0">
                <a:latin typeface="Arial" pitchFamily="34" charset="0"/>
                <a:cs typeface="Arial" pitchFamily="34" charset="0"/>
              </a:rPr>
              <a:t>специального счета обязан осуществлять контроль за соответствием </a:t>
            </a:r>
            <a:r>
              <a:rPr lang="ru-RU" sz="1600" dirty="0" smtClean="0">
                <a:latin typeface="Arial" pitchFamily="34" charset="0"/>
                <a:cs typeface="Arial" pitchFamily="34" charset="0"/>
              </a:rPr>
              <a:t>кредитной организацией, </a:t>
            </a:r>
            <a:r>
              <a:rPr lang="ru-RU" sz="1600" dirty="0">
                <a:latin typeface="Arial" pitchFamily="34" charset="0"/>
                <a:cs typeface="Arial" pitchFamily="34" charset="0"/>
              </a:rPr>
              <a:t>в </a:t>
            </a:r>
            <a:r>
              <a:rPr lang="ru-RU" sz="1600" dirty="0" smtClean="0">
                <a:latin typeface="Arial" pitchFamily="34" charset="0"/>
                <a:cs typeface="Arial" pitchFamily="34" charset="0"/>
              </a:rPr>
              <a:t>которой открыт </a:t>
            </a:r>
            <a:r>
              <a:rPr lang="ru-RU" sz="1600" dirty="0">
                <a:latin typeface="Arial" pitchFamily="34" charset="0"/>
                <a:cs typeface="Arial" pitchFamily="34" charset="0"/>
              </a:rPr>
              <a:t>специальный счет, </a:t>
            </a:r>
            <a:r>
              <a:rPr lang="ru-RU" sz="1600" dirty="0" smtClean="0">
                <a:latin typeface="Arial" pitchFamily="34" charset="0"/>
                <a:cs typeface="Arial" pitchFamily="34" charset="0"/>
              </a:rPr>
              <a:t>данным требованиям.</a:t>
            </a:r>
            <a:endParaRPr lang="ru-RU" sz="1600" b="1" dirty="0" smtClean="0">
              <a:solidFill>
                <a:srgbClr val="FF0000"/>
              </a:solidFill>
              <a:latin typeface="Arial" panose="020B0604020202020204" pitchFamily="34" charset="0"/>
              <a:cs typeface="Arial" panose="020B0604020202020204" pitchFamily="34" charset="0"/>
            </a:endParaRPr>
          </a:p>
          <a:p>
            <a:pPr marL="233363" indent="-233363" algn="just">
              <a:spcBef>
                <a:spcPts val="0"/>
              </a:spcBef>
              <a:spcAft>
                <a:spcPts val="600"/>
              </a:spcAft>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В случае, если кредитная организация перестает соответствовать данным требованиям, владелец специального счета в течение 15 дней обязан уведомить собственников помещений в МКД о необходимости выбора другой кредитной организации. </a:t>
            </a:r>
          </a:p>
          <a:p>
            <a:pPr marL="233363" indent="-233363" algn="just">
              <a:spcBef>
                <a:spcPts val="0"/>
              </a:spcBef>
              <a:spcAft>
                <a:spcPts val="600"/>
              </a:spcAft>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В течение </a:t>
            </a:r>
            <a:r>
              <a:rPr lang="ru-RU" sz="1600" dirty="0">
                <a:latin typeface="Arial" panose="020B0604020202020204" pitchFamily="34" charset="0"/>
                <a:cs typeface="Arial" panose="020B0604020202020204" pitchFamily="34" charset="0"/>
              </a:rPr>
              <a:t>двух месяцев </a:t>
            </a:r>
            <a:r>
              <a:rPr lang="ru-RU" sz="1600" dirty="0" smtClean="0">
                <a:latin typeface="Arial" panose="020B0604020202020204" pitchFamily="34" charset="0"/>
                <a:cs typeface="Arial" panose="020B0604020202020204" pitchFamily="34" charset="0"/>
              </a:rPr>
              <a:t>с момента уведомления собственники помещений в МКД должны </a:t>
            </a:r>
            <a:r>
              <a:rPr lang="ru-RU" sz="1600" dirty="0">
                <a:latin typeface="Arial" panose="020B0604020202020204" pitchFamily="34" charset="0"/>
                <a:cs typeface="Arial" panose="020B0604020202020204" pitchFamily="34" charset="0"/>
              </a:rPr>
              <a:t>принять </a:t>
            </a:r>
            <a:r>
              <a:rPr lang="ru-RU" sz="1600" dirty="0" smtClean="0">
                <a:latin typeface="Arial" panose="020B0604020202020204" pitchFamily="34" charset="0"/>
                <a:cs typeface="Arial" panose="020B0604020202020204" pitchFamily="34" charset="0"/>
              </a:rPr>
              <a:t>решение на </a:t>
            </a:r>
            <a:r>
              <a:rPr lang="ru-RU" sz="1600" dirty="0">
                <a:latin typeface="Arial" panose="020B0604020202020204" pitchFamily="34" charset="0"/>
                <a:cs typeface="Arial" panose="020B0604020202020204" pitchFamily="34" charset="0"/>
              </a:rPr>
              <a:t>общем собрании </a:t>
            </a:r>
            <a:r>
              <a:rPr lang="ru-RU" sz="1600" dirty="0" smtClean="0">
                <a:latin typeface="Arial" panose="020B0604020202020204" pitchFamily="34" charset="0"/>
                <a:cs typeface="Arial" panose="020B0604020202020204" pitchFamily="34" charset="0"/>
              </a:rPr>
              <a:t>о выборе другой кредитной организации для открытия специального счета. </a:t>
            </a:r>
          </a:p>
          <a:p>
            <a:pPr marL="233363" indent="-233363" algn="just">
              <a:spcBef>
                <a:spcPts val="0"/>
              </a:spcBef>
              <a:spcAft>
                <a:spcPts val="600"/>
              </a:spcAft>
              <a:buFont typeface="Wingdings" panose="05000000000000000000" pitchFamily="2" charset="2"/>
              <a:buChar char="§"/>
            </a:pPr>
            <a:r>
              <a:rPr lang="ru-RU" sz="1600" dirty="0" smtClean="0">
                <a:latin typeface="Arial" panose="020B0604020202020204" pitchFamily="34" charset="0"/>
                <a:cs typeface="Arial" panose="020B0604020202020204" pitchFamily="34" charset="0"/>
              </a:rPr>
              <a:t>В случае, если собственники не приняли решение о выборе  кредитной организаций в установленный срок, владелец специального счета самостоятельно выбирает кредитную организацию для открытия специального счета.</a:t>
            </a:r>
            <a:endParaRPr lang="ru-RU" sz="1600" dirty="0">
              <a:latin typeface="Arial" panose="020B0604020202020204" pitchFamily="34" charset="0"/>
              <a:cs typeface="Arial" panose="020B0604020202020204" pitchFamily="34" charset="0"/>
            </a:endParaRPr>
          </a:p>
        </p:txBody>
      </p:sp>
      <p:cxnSp>
        <p:nvCxnSpPr>
          <p:cNvPr id="38" name="Straight Connector 37"/>
          <p:cNvCxnSpPr/>
          <p:nvPr/>
        </p:nvCxnSpPr>
        <p:spPr bwMode="auto">
          <a:xfrm>
            <a:off x="4280" y="5783855"/>
            <a:ext cx="9144000" cy="0"/>
          </a:xfrm>
          <a:prstGeom prst="line">
            <a:avLst/>
          </a:prstGeom>
          <a:noFill/>
          <a:ln w="9525" cap="flat" cmpd="sng" algn="ctr">
            <a:solidFill>
              <a:schemeClr val="tx1"/>
            </a:solidFill>
            <a:prstDash val="dash"/>
            <a:round/>
            <a:headEnd type="none" w="med" len="med"/>
            <a:tailEnd type="none" w="med" len="med"/>
          </a:ln>
          <a:effectLst/>
        </p:spPr>
      </p:cxnSp>
    </p:spTree>
    <p:custDataLst>
      <p:tags r:id="rId1"/>
    </p:custDataLst>
    <p:extLst>
      <p:ext uri="{BB962C8B-B14F-4D97-AF65-F5344CB8AC3E}">
        <p14:creationId xmlns:p14="http://schemas.microsoft.com/office/powerpoint/2010/main" val="945756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8</a:t>
            </a:fld>
            <a:endParaRPr lang="en-US" dirty="0"/>
          </a:p>
        </p:txBody>
      </p:sp>
      <p:cxnSp>
        <p:nvCxnSpPr>
          <p:cNvPr id="10" name="Straight Connector 9"/>
          <p:cNvCxnSpPr/>
          <p:nvPr/>
        </p:nvCxnSpPr>
        <p:spPr bwMode="auto">
          <a:xfrm>
            <a:off x="4280" y="5764455"/>
            <a:ext cx="9144000" cy="0"/>
          </a:xfrm>
          <a:prstGeom prst="line">
            <a:avLst/>
          </a:prstGeom>
          <a:noFill/>
          <a:ln w="9525" cap="flat" cmpd="sng" algn="ctr">
            <a:solidFill>
              <a:schemeClr val="tx1"/>
            </a:solidFill>
            <a:prstDash val="dash"/>
            <a:round/>
            <a:headEnd type="none" w="med" len="med"/>
            <a:tailEnd type="none" w="med" len="med"/>
          </a:ln>
          <a:effectLst/>
        </p:spPr>
      </p:cxnSp>
      <p:sp>
        <p:nvSpPr>
          <p:cNvPr id="11" name="TextBox 10"/>
          <p:cNvSpPr txBox="1"/>
          <p:nvPr/>
        </p:nvSpPr>
        <p:spPr>
          <a:xfrm>
            <a:off x="702644" y="5823797"/>
            <a:ext cx="7231555" cy="276999"/>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*Согласно ч. </a:t>
            </a:r>
            <a:r>
              <a:rPr lang="ru-RU" sz="1200" dirty="0" smtClean="0">
                <a:latin typeface="Arial" pitchFamily="34" charset="0"/>
                <a:cs typeface="Arial" pitchFamily="34" charset="0"/>
              </a:rPr>
              <a:t>2, ст</a:t>
            </a:r>
            <a:r>
              <a:rPr lang="ru-RU" sz="1200" dirty="0">
                <a:latin typeface="Arial" pitchFamily="34" charset="0"/>
                <a:cs typeface="Arial" pitchFamily="34" charset="0"/>
              </a:rPr>
              <a:t>. </a:t>
            </a:r>
            <a:r>
              <a:rPr lang="ru-RU" sz="1200" dirty="0" smtClean="0">
                <a:latin typeface="Arial" pitchFamily="34" charset="0"/>
                <a:cs typeface="Arial" pitchFamily="34" charset="0"/>
              </a:rPr>
              <a:t>176 Жилищного </a:t>
            </a:r>
            <a:r>
              <a:rPr lang="ru-RU" sz="1200" dirty="0">
                <a:latin typeface="Arial" pitchFamily="34" charset="0"/>
                <a:cs typeface="Arial" pitchFamily="34" charset="0"/>
              </a:rPr>
              <a:t>кодекса РФ.</a:t>
            </a:r>
          </a:p>
        </p:txBody>
      </p:sp>
      <p:sp>
        <p:nvSpPr>
          <p:cNvPr id="14" name="TextBox 13"/>
          <p:cNvSpPr txBox="1"/>
          <p:nvPr/>
        </p:nvSpPr>
        <p:spPr>
          <a:xfrm>
            <a:off x="471638" y="437686"/>
            <a:ext cx="8200726" cy="1015663"/>
          </a:xfrm>
          <a:prstGeom prst="rect">
            <a:avLst/>
          </a:prstGeom>
          <a:noFill/>
        </p:spPr>
        <p:txBody>
          <a:bodyPr wrap="square" rtlCol="0">
            <a:spAutoFit/>
          </a:bodyPr>
          <a:lstStyle/>
          <a:p>
            <a:pPr algn="just">
              <a:buNone/>
            </a:pPr>
            <a:r>
              <a:rPr lang="ru-RU" sz="2000" b="1" dirty="0" smtClean="0">
                <a:latin typeface="Arial" pitchFamily="34" charset="0"/>
                <a:cs typeface="Arial" pitchFamily="34" charset="0"/>
              </a:rPr>
              <a:t>Список кредитных организаций, в которых может быть открыт специальный счет, ежеквартально публикуется на официальном сайте Центрального банка РФ.*</a:t>
            </a:r>
            <a:endParaRPr lang="ru-RU" sz="2000" b="1" dirty="0">
              <a:latin typeface="Arial" pitchFamily="34" charset="0"/>
              <a:cs typeface="Arial" pitchFamily="34" charset="0"/>
            </a:endParaRPr>
          </a:p>
        </p:txBody>
      </p:sp>
      <p:sp>
        <p:nvSpPr>
          <p:cNvPr id="3" name="TextBox 2"/>
          <p:cNvSpPr txBox="1"/>
          <p:nvPr/>
        </p:nvSpPr>
        <p:spPr>
          <a:xfrm>
            <a:off x="2306320" y="2692400"/>
            <a:ext cx="4511040" cy="400110"/>
          </a:xfrm>
          <a:prstGeom prst="rect">
            <a:avLst/>
          </a:prstGeom>
          <a:noFill/>
        </p:spPr>
        <p:txBody>
          <a:bodyPr wrap="square" rtlCol="0">
            <a:spAutoFit/>
          </a:bodyPr>
          <a:lstStyle/>
          <a:p>
            <a:pPr algn="ctr">
              <a:buNone/>
            </a:pPr>
            <a:r>
              <a:rPr lang="en-US" sz="2000" b="1" u="sng" dirty="0">
                <a:solidFill>
                  <a:srgbClr val="0000FF"/>
                </a:solidFill>
                <a:latin typeface="Arial" panose="020B0604020202020204" pitchFamily="34" charset="0"/>
                <a:cs typeface="Arial" panose="020B0604020202020204" pitchFamily="34" charset="0"/>
              </a:rPr>
              <a:t>http://www.cbr.ru/credit/listfz.asp</a:t>
            </a:r>
          </a:p>
        </p:txBody>
      </p:sp>
    </p:spTree>
    <p:custDataLst>
      <p:tags r:id="rId1"/>
    </p:custDataLst>
    <p:extLst>
      <p:ext uri="{BB962C8B-B14F-4D97-AF65-F5344CB8AC3E}">
        <p14:creationId xmlns:p14="http://schemas.microsoft.com/office/powerpoint/2010/main" val="4200161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18118D2-0F8D-4602-A0D7-B1F86CBE2ABE}" type="slidenum">
              <a:rPr lang="en-US" smtClean="0"/>
              <a:pPr/>
              <a:t>9</a:t>
            </a:fld>
            <a:endParaRPr lang="en-US" dirty="0"/>
          </a:p>
        </p:txBody>
      </p:sp>
      <p:sp>
        <p:nvSpPr>
          <p:cNvPr id="7" name="TextBox 6"/>
          <p:cNvSpPr txBox="1"/>
          <p:nvPr/>
        </p:nvSpPr>
        <p:spPr>
          <a:xfrm>
            <a:off x="497840" y="296516"/>
            <a:ext cx="8181853" cy="707886"/>
          </a:xfrm>
          <a:prstGeom prst="rect">
            <a:avLst/>
          </a:prstGeom>
          <a:noFill/>
        </p:spPr>
        <p:txBody>
          <a:bodyPr wrap="square" rtlCol="0">
            <a:spAutoFit/>
          </a:bodyPr>
          <a:lstStyle/>
          <a:p>
            <a:pPr algn="ctr">
              <a:buNone/>
            </a:pPr>
            <a:r>
              <a:rPr lang="ru-RU" sz="2000" b="1" dirty="0" smtClean="0">
                <a:latin typeface="Arial" pitchFamily="34" charset="0"/>
                <a:cs typeface="Arial" pitchFamily="34" charset="0"/>
              </a:rPr>
              <a:t>Замена владельца специального счета в случае его ликвидации/прекращения деятельности по </a:t>
            </a:r>
            <a:r>
              <a:rPr lang="ru-RU" sz="2000" b="1" dirty="0">
                <a:latin typeface="Arial" pitchFamily="34" charset="0"/>
                <a:cs typeface="Arial" pitchFamily="34" charset="0"/>
              </a:rPr>
              <a:t>управлению </a:t>
            </a:r>
            <a:r>
              <a:rPr lang="ru-RU" sz="2000" b="1" dirty="0" smtClean="0">
                <a:latin typeface="Arial" pitchFamily="34" charset="0"/>
                <a:cs typeface="Arial" pitchFamily="34" charset="0"/>
              </a:rPr>
              <a:t>МКД*</a:t>
            </a:r>
            <a:endParaRPr lang="ru-RU" sz="2000" b="1" dirty="0">
              <a:latin typeface="Arial" pitchFamily="34" charset="0"/>
              <a:cs typeface="Arial" pitchFamily="34" charset="0"/>
            </a:endParaRPr>
          </a:p>
        </p:txBody>
      </p:sp>
      <p:sp>
        <p:nvSpPr>
          <p:cNvPr id="58" name="TextBox 57"/>
          <p:cNvSpPr txBox="1"/>
          <p:nvPr/>
        </p:nvSpPr>
        <p:spPr>
          <a:xfrm>
            <a:off x="345440" y="5833029"/>
            <a:ext cx="8432799" cy="276999"/>
          </a:xfrm>
          <a:prstGeom prst="rect">
            <a:avLst/>
          </a:prstGeom>
          <a:noFill/>
        </p:spPr>
        <p:txBody>
          <a:bodyPr wrap="square" rtlCol="0">
            <a:spAutoFit/>
          </a:bodyPr>
          <a:lstStyle/>
          <a:p>
            <a:pPr algn="just">
              <a:spcBef>
                <a:spcPts val="0"/>
              </a:spcBef>
              <a:buNone/>
            </a:pPr>
            <a:r>
              <a:rPr lang="ru-RU" sz="1200" dirty="0">
                <a:latin typeface="Arial" pitchFamily="34" charset="0"/>
                <a:cs typeface="Arial" pitchFamily="34" charset="0"/>
              </a:rPr>
              <a:t>*Согласно ч. </a:t>
            </a:r>
            <a:r>
              <a:rPr lang="ru-RU" sz="1200" dirty="0" smtClean="0">
                <a:latin typeface="Arial" pitchFamily="34" charset="0"/>
                <a:cs typeface="Arial" pitchFamily="34" charset="0"/>
              </a:rPr>
              <a:t>8-9 ст</a:t>
            </a:r>
            <a:r>
              <a:rPr lang="ru-RU" sz="1200" dirty="0">
                <a:latin typeface="Arial" pitchFamily="34" charset="0"/>
                <a:cs typeface="Arial" pitchFamily="34" charset="0"/>
              </a:rPr>
              <a:t>. </a:t>
            </a:r>
            <a:r>
              <a:rPr lang="ru-RU" sz="1200" dirty="0" smtClean="0">
                <a:latin typeface="Arial" pitchFamily="34" charset="0"/>
                <a:cs typeface="Arial" pitchFamily="34" charset="0"/>
              </a:rPr>
              <a:t>175 </a:t>
            </a:r>
            <a:r>
              <a:rPr lang="ru-RU" sz="1200" dirty="0">
                <a:latin typeface="Arial" pitchFamily="34" charset="0"/>
                <a:cs typeface="Arial" pitchFamily="34" charset="0"/>
              </a:rPr>
              <a:t>Жилищного кодекса </a:t>
            </a:r>
            <a:r>
              <a:rPr lang="ru-RU" sz="1200" dirty="0" smtClean="0">
                <a:latin typeface="Arial" pitchFamily="34" charset="0"/>
                <a:cs typeface="Arial" pitchFamily="34" charset="0"/>
              </a:rPr>
              <a:t>РФ; **В соответствии с ст. 162 и 200 Жилищного кодекса РФ.</a:t>
            </a:r>
          </a:p>
        </p:txBody>
      </p:sp>
      <p:cxnSp>
        <p:nvCxnSpPr>
          <p:cNvPr id="38" name="Straight Connector 37"/>
          <p:cNvCxnSpPr/>
          <p:nvPr/>
        </p:nvCxnSpPr>
        <p:spPr bwMode="auto">
          <a:xfrm>
            <a:off x="5690" y="5783855"/>
            <a:ext cx="9144000" cy="0"/>
          </a:xfrm>
          <a:prstGeom prst="line">
            <a:avLst/>
          </a:prstGeom>
          <a:noFill/>
          <a:ln w="9525" cap="flat" cmpd="sng" algn="ctr">
            <a:solidFill>
              <a:schemeClr val="tx1"/>
            </a:solidFill>
            <a:prstDash val="dash"/>
            <a:round/>
            <a:headEnd type="none" w="med" len="med"/>
            <a:tailEnd type="none" w="med" len="med"/>
          </a:ln>
          <a:effectLst/>
        </p:spPr>
      </p:cxnSp>
      <p:cxnSp>
        <p:nvCxnSpPr>
          <p:cNvPr id="41" name="Straight Connector 40"/>
          <p:cNvCxnSpPr/>
          <p:nvPr/>
        </p:nvCxnSpPr>
        <p:spPr bwMode="auto">
          <a:xfrm>
            <a:off x="1709196" y="3747679"/>
            <a:ext cx="6079161" cy="0"/>
          </a:xfrm>
          <a:prstGeom prst="line">
            <a:avLst/>
          </a:prstGeom>
          <a:noFill/>
          <a:ln w="12700" cap="flat" cmpd="sng" algn="ctr">
            <a:solidFill>
              <a:schemeClr val="tx1"/>
            </a:solidFill>
            <a:prstDash val="solid"/>
            <a:round/>
            <a:headEnd type="none" w="med" len="med"/>
            <a:tailEnd type="stealth" w="lg" len="lg"/>
          </a:ln>
          <a:effectLst/>
        </p:spPr>
      </p:cxnSp>
      <p:sp>
        <p:nvSpPr>
          <p:cNvPr id="42" name="Oval 41"/>
          <p:cNvSpPr>
            <a:spLocks noChangeArrowheads="1"/>
          </p:cNvSpPr>
          <p:nvPr/>
        </p:nvSpPr>
        <p:spPr bwMode="auto">
          <a:xfrm>
            <a:off x="2102476" y="3671479"/>
            <a:ext cx="137160" cy="137160"/>
          </a:xfrm>
          <a:prstGeom prst="ellipse">
            <a:avLst/>
          </a:prstGeom>
          <a:solidFill>
            <a:schemeClr val="tx1"/>
          </a:solidFill>
          <a:ln w="9525">
            <a:solidFill>
              <a:schemeClr val="tx1"/>
            </a:solid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43" name="Oval 42"/>
          <p:cNvSpPr>
            <a:spLocks noChangeArrowheads="1"/>
          </p:cNvSpPr>
          <p:nvPr/>
        </p:nvSpPr>
        <p:spPr bwMode="auto">
          <a:xfrm>
            <a:off x="3923346" y="3679099"/>
            <a:ext cx="137160" cy="137160"/>
          </a:xfrm>
          <a:prstGeom prst="ellipse">
            <a:avLst/>
          </a:prstGeom>
          <a:solidFill>
            <a:schemeClr val="tx1"/>
          </a:solidFill>
          <a:ln w="9525">
            <a:solidFill>
              <a:schemeClr val="tx1"/>
            </a:solid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44" name="TextBox 43"/>
          <p:cNvSpPr txBox="1"/>
          <p:nvPr/>
        </p:nvSpPr>
        <p:spPr>
          <a:xfrm>
            <a:off x="4362155" y="3836345"/>
            <a:ext cx="1210884" cy="338554"/>
          </a:xfrm>
          <a:prstGeom prst="rect">
            <a:avLst/>
          </a:prstGeom>
          <a:noFill/>
        </p:spPr>
        <p:txBody>
          <a:bodyPr wrap="square" rtlCol="0">
            <a:spAutoFit/>
          </a:bodyPr>
          <a:lstStyle/>
          <a:p>
            <a:pPr algn="ctr">
              <a:spcBef>
                <a:spcPts val="0"/>
              </a:spcBef>
              <a:buNone/>
            </a:pPr>
            <a:r>
              <a:rPr lang="ru-RU" sz="1600" b="1" dirty="0" smtClean="0">
                <a:latin typeface="Arial" pitchFamily="34" charset="0"/>
                <a:cs typeface="Arial" pitchFamily="34" charset="0"/>
              </a:rPr>
              <a:t>1 месяц</a:t>
            </a:r>
            <a:endParaRPr lang="en-US" sz="1600" b="1" dirty="0" smtClean="0">
              <a:latin typeface="Arial" pitchFamily="34" charset="0"/>
              <a:cs typeface="Arial" pitchFamily="34" charset="0"/>
            </a:endParaRPr>
          </a:p>
        </p:txBody>
      </p:sp>
      <p:sp>
        <p:nvSpPr>
          <p:cNvPr id="45" name="TextBox 44"/>
          <p:cNvSpPr txBox="1"/>
          <p:nvPr/>
        </p:nvSpPr>
        <p:spPr>
          <a:xfrm>
            <a:off x="1028475" y="1218487"/>
            <a:ext cx="2762616" cy="1384995"/>
          </a:xfrm>
          <a:prstGeom prst="rect">
            <a:avLst/>
          </a:prstGeom>
          <a:noFill/>
        </p:spPr>
        <p:txBody>
          <a:bodyPr wrap="square" rtlCol="0">
            <a:spAutoFit/>
          </a:bodyPr>
          <a:lstStyle/>
          <a:p>
            <a:pPr algn="r">
              <a:spcBef>
                <a:spcPts val="0"/>
              </a:spcBef>
              <a:buNone/>
            </a:pPr>
            <a:r>
              <a:rPr lang="ru-RU" sz="1400" dirty="0" smtClean="0">
                <a:latin typeface="Arial" pitchFamily="34" charset="0"/>
                <a:cs typeface="Arial" pitchFamily="34" charset="0"/>
              </a:rPr>
              <a:t>Собственники принимают решение о выборе владельца специального счета или об изменении способа формирования фонда капитального</a:t>
            </a:r>
            <a:r>
              <a:rPr lang="en-US" sz="1400" dirty="0" smtClean="0">
                <a:latin typeface="Arial" pitchFamily="34" charset="0"/>
                <a:cs typeface="Arial" pitchFamily="34" charset="0"/>
              </a:rPr>
              <a:t> </a:t>
            </a:r>
            <a:r>
              <a:rPr lang="ru-RU" sz="1400" dirty="0" smtClean="0">
                <a:latin typeface="Arial" pitchFamily="34" charset="0"/>
                <a:cs typeface="Arial" pitchFamily="34" charset="0"/>
              </a:rPr>
              <a:t>ремонта </a:t>
            </a:r>
            <a:endParaRPr lang="en-US" sz="1400" dirty="0" smtClean="0">
              <a:latin typeface="Arial" pitchFamily="34" charset="0"/>
              <a:cs typeface="Arial" pitchFamily="34" charset="0"/>
            </a:endParaRPr>
          </a:p>
        </p:txBody>
      </p:sp>
      <p:cxnSp>
        <p:nvCxnSpPr>
          <p:cNvPr id="48" name="Straight Connector 47"/>
          <p:cNvCxnSpPr/>
          <p:nvPr/>
        </p:nvCxnSpPr>
        <p:spPr bwMode="auto">
          <a:xfrm>
            <a:off x="3809184" y="1310640"/>
            <a:ext cx="0" cy="1251497"/>
          </a:xfrm>
          <a:prstGeom prst="line">
            <a:avLst/>
          </a:prstGeom>
          <a:noFill/>
          <a:ln w="9525"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3988401" y="1964729"/>
            <a:ext cx="0" cy="731520"/>
          </a:xfrm>
          <a:prstGeom prst="line">
            <a:avLst/>
          </a:prstGeom>
          <a:no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a:off x="3809775" y="1964729"/>
            <a:ext cx="178626" cy="0"/>
          </a:xfrm>
          <a:prstGeom prst="line">
            <a:avLst/>
          </a:prstGeom>
          <a:noFill/>
          <a:ln w="9525" cap="flat" cmpd="sng" algn="ctr">
            <a:solidFill>
              <a:schemeClr val="tx1"/>
            </a:solidFill>
            <a:prstDash val="solid"/>
            <a:round/>
            <a:headEnd type="none" w="med" len="med"/>
            <a:tailEnd type="none" w="med" len="med"/>
          </a:ln>
          <a:effectLst/>
        </p:spPr>
      </p:cxnSp>
      <p:cxnSp>
        <p:nvCxnSpPr>
          <p:cNvPr id="57" name="Straight Connector 56"/>
          <p:cNvCxnSpPr/>
          <p:nvPr/>
        </p:nvCxnSpPr>
        <p:spPr bwMode="auto">
          <a:xfrm>
            <a:off x="1987774" y="2738510"/>
            <a:ext cx="0" cy="734200"/>
          </a:xfrm>
          <a:prstGeom prst="line">
            <a:avLst/>
          </a:prstGeom>
          <a:noFill/>
          <a:ln w="9525" cap="flat" cmpd="sng" algn="ctr">
            <a:solidFill>
              <a:schemeClr val="tx1"/>
            </a:solidFill>
            <a:prstDash val="solid"/>
            <a:round/>
            <a:headEnd type="none" w="med" len="med"/>
            <a:tailEnd type="none" w="med" len="med"/>
          </a:ln>
          <a:effectLst/>
        </p:spPr>
      </p:cxnSp>
      <p:cxnSp>
        <p:nvCxnSpPr>
          <p:cNvPr id="59" name="Straight Connector 58"/>
          <p:cNvCxnSpPr/>
          <p:nvPr/>
        </p:nvCxnSpPr>
        <p:spPr bwMode="auto">
          <a:xfrm>
            <a:off x="2168649" y="3066444"/>
            <a:ext cx="0" cy="591820"/>
          </a:xfrm>
          <a:prstGeom prst="line">
            <a:avLst/>
          </a:prstGeom>
          <a:noFill/>
          <a:ln w="9525" cap="flat" cmpd="sng" algn="ctr">
            <a:solidFill>
              <a:schemeClr val="tx1"/>
            </a:solidFill>
            <a:prstDash val="solid"/>
            <a:round/>
            <a:headEnd type="none" w="med" len="med"/>
            <a:tailEnd type="stealth" w="med" len="med"/>
          </a:ln>
          <a:effectLst/>
        </p:spPr>
      </p:cxnSp>
      <p:cxnSp>
        <p:nvCxnSpPr>
          <p:cNvPr id="60" name="Straight Connector 59"/>
          <p:cNvCxnSpPr/>
          <p:nvPr/>
        </p:nvCxnSpPr>
        <p:spPr bwMode="auto">
          <a:xfrm>
            <a:off x="1990849" y="3066444"/>
            <a:ext cx="182880" cy="0"/>
          </a:xfrm>
          <a:prstGeom prst="line">
            <a:avLst/>
          </a:prstGeom>
          <a:noFill/>
          <a:ln w="9525" cap="flat" cmpd="sng" algn="ctr">
            <a:solidFill>
              <a:schemeClr val="tx1"/>
            </a:solidFill>
            <a:prstDash val="solid"/>
            <a:round/>
            <a:headEnd type="none" w="med" len="med"/>
            <a:tailEnd type="none" w="med" len="med"/>
          </a:ln>
          <a:effectLst/>
        </p:spPr>
      </p:cxnSp>
      <p:sp>
        <p:nvSpPr>
          <p:cNvPr id="63" name="Left Brace 62"/>
          <p:cNvSpPr/>
          <p:nvPr/>
        </p:nvSpPr>
        <p:spPr bwMode="auto">
          <a:xfrm rot="5400000" flipV="1">
            <a:off x="3497328" y="1376747"/>
            <a:ext cx="982148" cy="3605167"/>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64" name="Left Brace 63"/>
          <p:cNvSpPr/>
          <p:nvPr/>
        </p:nvSpPr>
        <p:spPr bwMode="auto">
          <a:xfrm rot="5400000" flipV="1">
            <a:off x="4751767" y="2643710"/>
            <a:ext cx="274320" cy="1801053"/>
          </a:xfrm>
          <a:prstGeom prst="leftBrace">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US" sz="1300" b="0" i="0" u="none" strike="noStrike" cap="none" normalizeH="0" baseline="0" dirty="0" smtClean="0">
              <a:ln>
                <a:noFill/>
              </a:ln>
              <a:solidFill>
                <a:schemeClr val="tx1"/>
              </a:solidFill>
              <a:effectLst/>
              <a:latin typeface="Trebuchet MS" pitchFamily="34" charset="0"/>
              <a:cs typeface="Times New Roman" charset="0"/>
            </a:endParaRPr>
          </a:p>
        </p:txBody>
      </p:sp>
      <p:sp>
        <p:nvSpPr>
          <p:cNvPr id="66" name="Oval 65"/>
          <p:cNvSpPr>
            <a:spLocks noChangeArrowheads="1"/>
          </p:cNvSpPr>
          <p:nvPr/>
        </p:nvSpPr>
        <p:spPr bwMode="auto">
          <a:xfrm>
            <a:off x="5722402" y="3679099"/>
            <a:ext cx="137160" cy="137160"/>
          </a:xfrm>
          <a:prstGeom prst="ellipse">
            <a:avLst/>
          </a:prstGeom>
          <a:solidFill>
            <a:srgbClr val="FF0000"/>
          </a:solidFill>
          <a:ln w="9525">
            <a:solidFill>
              <a:schemeClr val="tx1"/>
            </a:solid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67" name="TextBox 66"/>
          <p:cNvSpPr txBox="1"/>
          <p:nvPr/>
        </p:nvSpPr>
        <p:spPr>
          <a:xfrm>
            <a:off x="5140460" y="1193087"/>
            <a:ext cx="2436115" cy="1384995"/>
          </a:xfrm>
          <a:prstGeom prst="rect">
            <a:avLst/>
          </a:prstGeom>
          <a:noFill/>
        </p:spPr>
        <p:txBody>
          <a:bodyPr wrap="square" rtlCol="0">
            <a:spAutoFit/>
          </a:bodyPr>
          <a:lstStyle/>
          <a:p>
            <a:pPr>
              <a:spcBef>
                <a:spcPts val="0"/>
              </a:spcBef>
              <a:buNone/>
            </a:pPr>
            <a:r>
              <a:rPr lang="ru-RU" sz="1400" dirty="0" smtClean="0">
                <a:latin typeface="Arial" pitchFamily="34" charset="0"/>
                <a:cs typeface="Arial" pitchFamily="34" charset="0"/>
              </a:rPr>
              <a:t>Орган местного самоуправления созывает общее собрание собственников для принятия решения (если таковое не было принято)</a:t>
            </a:r>
            <a:endParaRPr lang="en-US" sz="1400" dirty="0" smtClean="0">
              <a:latin typeface="Arial" pitchFamily="34" charset="0"/>
              <a:cs typeface="Arial" pitchFamily="34" charset="0"/>
            </a:endParaRPr>
          </a:p>
        </p:txBody>
      </p:sp>
      <p:cxnSp>
        <p:nvCxnSpPr>
          <p:cNvPr id="68" name="Straight Connector 67"/>
          <p:cNvCxnSpPr/>
          <p:nvPr/>
        </p:nvCxnSpPr>
        <p:spPr bwMode="auto">
          <a:xfrm>
            <a:off x="4891356" y="1964729"/>
            <a:ext cx="0" cy="1442347"/>
          </a:xfrm>
          <a:prstGeom prst="line">
            <a:avLst/>
          </a:prstGeom>
          <a:noFill/>
          <a:ln w="9525" cap="flat" cmpd="sng" algn="ctr">
            <a:solidFill>
              <a:schemeClr val="tx1"/>
            </a:solidFill>
            <a:prstDash val="dash"/>
            <a:round/>
            <a:headEnd type="none" w="med" len="med"/>
            <a:tailEnd type="none" w="med" len="med"/>
          </a:ln>
          <a:effectLst/>
        </p:spPr>
      </p:cxnSp>
      <p:cxnSp>
        <p:nvCxnSpPr>
          <p:cNvPr id="71" name="Straight Connector 70"/>
          <p:cNvCxnSpPr/>
          <p:nvPr/>
        </p:nvCxnSpPr>
        <p:spPr bwMode="auto">
          <a:xfrm>
            <a:off x="5083859" y="1280160"/>
            <a:ext cx="0" cy="1205430"/>
          </a:xfrm>
          <a:prstGeom prst="line">
            <a:avLst/>
          </a:prstGeom>
          <a:noFill/>
          <a:ln w="9525" cap="flat" cmpd="sng" algn="ctr">
            <a:solidFill>
              <a:schemeClr val="tx1"/>
            </a:solidFill>
            <a:prstDash val="dash"/>
            <a:round/>
            <a:headEnd type="none" w="med" len="med"/>
            <a:tailEnd type="none" w="med" len="med"/>
          </a:ln>
          <a:effectLst/>
        </p:spPr>
      </p:cxnSp>
      <p:cxnSp>
        <p:nvCxnSpPr>
          <p:cNvPr id="72" name="Straight Connector 71"/>
          <p:cNvCxnSpPr/>
          <p:nvPr/>
        </p:nvCxnSpPr>
        <p:spPr bwMode="auto">
          <a:xfrm>
            <a:off x="4890085" y="1964729"/>
            <a:ext cx="209014" cy="0"/>
          </a:xfrm>
          <a:prstGeom prst="line">
            <a:avLst/>
          </a:prstGeom>
          <a:noFill/>
          <a:ln w="9525" cap="flat" cmpd="sng" algn="ctr">
            <a:solidFill>
              <a:schemeClr val="tx1"/>
            </a:solidFill>
            <a:prstDash val="dash"/>
            <a:round/>
            <a:headEnd type="none" w="med" len="med"/>
            <a:tailEnd type="none" w="med" len="med"/>
          </a:ln>
          <a:effectLst/>
        </p:spPr>
      </p:cxnSp>
      <p:sp>
        <p:nvSpPr>
          <p:cNvPr id="74" name="Oval 73"/>
          <p:cNvSpPr>
            <a:spLocks noChangeArrowheads="1"/>
          </p:cNvSpPr>
          <p:nvPr/>
        </p:nvSpPr>
        <p:spPr bwMode="auto">
          <a:xfrm>
            <a:off x="5925934" y="3679099"/>
            <a:ext cx="137160" cy="137160"/>
          </a:xfrm>
          <a:prstGeom prst="ellipse">
            <a:avLst/>
          </a:prstGeom>
          <a:solidFill>
            <a:schemeClr val="tx1"/>
          </a:solidFill>
          <a:ln w="9525">
            <a:solidFill>
              <a:schemeClr val="tx1"/>
            </a:solidFill>
            <a:round/>
            <a:headEnd/>
            <a:tailEnd/>
          </a:ln>
        </p:spPr>
        <p:txBody>
          <a:bodyPr wrap="none" anchor="ctr"/>
          <a:lstStyle>
            <a:defPPr>
              <a:defRPr lang="en-US"/>
            </a:defPPr>
            <a:lvl1pPr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20000"/>
              </a:spcBef>
              <a:spcAft>
                <a:spcPct val="0"/>
              </a:spcAft>
              <a:buClr>
                <a:schemeClr val="tx1"/>
              </a:buClr>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endParaRPr lang="en-US" sz="1400" dirty="0"/>
          </a:p>
        </p:txBody>
      </p:sp>
      <p:sp>
        <p:nvSpPr>
          <p:cNvPr id="75" name="TextBox 74"/>
          <p:cNvSpPr txBox="1"/>
          <p:nvPr/>
        </p:nvSpPr>
        <p:spPr>
          <a:xfrm>
            <a:off x="3396556" y="3216547"/>
            <a:ext cx="1185076" cy="338554"/>
          </a:xfrm>
          <a:prstGeom prst="rect">
            <a:avLst/>
          </a:prstGeom>
          <a:noFill/>
        </p:spPr>
        <p:txBody>
          <a:bodyPr wrap="square" rtlCol="0">
            <a:spAutoFit/>
          </a:bodyPr>
          <a:lstStyle/>
          <a:p>
            <a:pPr algn="ctr">
              <a:spcBef>
                <a:spcPts val="0"/>
              </a:spcBef>
              <a:buNone/>
            </a:pPr>
            <a:r>
              <a:rPr lang="ru-RU" sz="1600" b="1" dirty="0" smtClean="0">
                <a:latin typeface="Arial" pitchFamily="34" charset="0"/>
                <a:cs typeface="Arial" pitchFamily="34" charset="0"/>
              </a:rPr>
              <a:t>2 месяца</a:t>
            </a:r>
            <a:endParaRPr lang="en-US" sz="1600" b="1" dirty="0" smtClean="0">
              <a:latin typeface="Arial" pitchFamily="34" charset="0"/>
              <a:cs typeface="Arial" pitchFamily="34" charset="0"/>
            </a:endParaRPr>
          </a:p>
        </p:txBody>
      </p:sp>
      <p:sp>
        <p:nvSpPr>
          <p:cNvPr id="76" name="TextBox 75"/>
          <p:cNvSpPr txBox="1"/>
          <p:nvPr/>
        </p:nvSpPr>
        <p:spPr>
          <a:xfrm>
            <a:off x="6244922" y="3935316"/>
            <a:ext cx="2725891" cy="1815882"/>
          </a:xfrm>
          <a:prstGeom prst="rect">
            <a:avLst/>
          </a:prstGeom>
          <a:noFill/>
        </p:spPr>
        <p:txBody>
          <a:bodyPr wrap="square" rtlCol="0">
            <a:spAutoFit/>
          </a:bodyPr>
          <a:lstStyle/>
          <a:p>
            <a:pPr>
              <a:spcBef>
                <a:spcPts val="0"/>
              </a:spcBef>
              <a:buNone/>
            </a:pPr>
            <a:r>
              <a:rPr lang="ru-RU" sz="1400" dirty="0" smtClean="0">
                <a:latin typeface="Arial" pitchFamily="34" charset="0"/>
                <a:cs typeface="Arial" pitchFamily="34" charset="0"/>
              </a:rPr>
              <a:t>Орган местного самоуправления принимает решение о выборе </a:t>
            </a:r>
            <a:r>
              <a:rPr lang="ru-RU" sz="1400" b="1" u="sng" dirty="0" smtClean="0">
                <a:latin typeface="Arial" pitchFamily="34" charset="0"/>
                <a:cs typeface="Arial" pitchFamily="34" charset="0"/>
              </a:rPr>
              <a:t>регионального оператора владельцем специального счета </a:t>
            </a:r>
            <a:r>
              <a:rPr lang="ru-RU" sz="1400" dirty="0" smtClean="0">
                <a:latin typeface="Arial" pitchFamily="34" charset="0"/>
                <a:cs typeface="Arial" pitchFamily="34" charset="0"/>
              </a:rPr>
              <a:t>(если собственниками не было принято соответствующее решение)</a:t>
            </a:r>
            <a:endParaRPr lang="en-US" sz="1400" dirty="0" smtClean="0">
              <a:latin typeface="Arial" pitchFamily="34" charset="0"/>
              <a:cs typeface="Arial" pitchFamily="34" charset="0"/>
            </a:endParaRPr>
          </a:p>
        </p:txBody>
      </p:sp>
      <p:cxnSp>
        <p:nvCxnSpPr>
          <p:cNvPr id="83" name="Straight Connector 82"/>
          <p:cNvCxnSpPr/>
          <p:nvPr/>
        </p:nvCxnSpPr>
        <p:spPr bwMode="auto">
          <a:xfrm>
            <a:off x="5999003" y="3816259"/>
            <a:ext cx="0" cy="1119817"/>
          </a:xfrm>
          <a:prstGeom prst="line">
            <a:avLst/>
          </a:prstGeom>
          <a:no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6173801" y="4064000"/>
            <a:ext cx="0" cy="1498600"/>
          </a:xfrm>
          <a:prstGeom prst="line">
            <a:avLst/>
          </a:prstGeom>
          <a:no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5995175" y="4936076"/>
            <a:ext cx="178626" cy="0"/>
          </a:xfrm>
          <a:prstGeom prst="line">
            <a:avLst/>
          </a:prstGeom>
          <a:noFill/>
          <a:ln w="9525" cap="flat" cmpd="sng" algn="ctr">
            <a:solidFill>
              <a:schemeClr val="tx1"/>
            </a:solidFill>
            <a:prstDash val="solid"/>
            <a:round/>
            <a:headEnd type="none" w="med" len="med"/>
            <a:tailEnd type="none" w="med" len="med"/>
          </a:ln>
          <a:effectLst/>
        </p:spPr>
      </p:cxnSp>
      <p:sp>
        <p:nvSpPr>
          <p:cNvPr id="88" name="TextBox 87"/>
          <p:cNvSpPr txBox="1"/>
          <p:nvPr/>
        </p:nvSpPr>
        <p:spPr>
          <a:xfrm>
            <a:off x="2004526" y="4159125"/>
            <a:ext cx="3135934" cy="1538883"/>
          </a:xfrm>
          <a:prstGeom prst="rect">
            <a:avLst/>
          </a:prstGeom>
          <a:noFill/>
        </p:spPr>
        <p:txBody>
          <a:bodyPr wrap="square" rtlCol="0">
            <a:spAutoFit/>
          </a:bodyPr>
          <a:lstStyle/>
          <a:p>
            <a:pPr>
              <a:spcBef>
                <a:spcPts val="0"/>
              </a:spcBef>
              <a:spcAft>
                <a:spcPts val="600"/>
              </a:spcAft>
              <a:buNone/>
            </a:pPr>
            <a:r>
              <a:rPr lang="ru-RU" sz="1400" u="sng" dirty="0" smtClean="0">
                <a:latin typeface="Arial" pitchFamily="34" charset="0"/>
                <a:cs typeface="Arial" pitchFamily="34" charset="0"/>
              </a:rPr>
              <a:t>В случае</a:t>
            </a:r>
            <a:r>
              <a:rPr lang="ru-RU" sz="1400" dirty="0" smtClean="0">
                <a:latin typeface="Arial" pitchFamily="34" charset="0"/>
                <a:cs typeface="Arial" pitchFamily="34" charset="0"/>
              </a:rPr>
              <a:t>:</a:t>
            </a:r>
          </a:p>
          <a:p>
            <a:pPr marL="173038" indent="-173038">
              <a:spcBef>
                <a:spcPts val="0"/>
              </a:spcBef>
              <a:spcAft>
                <a:spcPts val="600"/>
              </a:spcAft>
              <a:buFont typeface="Wingdings" panose="05000000000000000000" pitchFamily="2" charset="2"/>
              <a:buChar char="§"/>
            </a:pPr>
            <a:r>
              <a:rPr lang="ru-RU" sz="1400" dirty="0" smtClean="0">
                <a:latin typeface="Arial" pitchFamily="34" charset="0"/>
                <a:cs typeface="Arial" pitchFamily="34" charset="0"/>
              </a:rPr>
              <a:t>Ликвидации/банкротств</a:t>
            </a:r>
            <a:r>
              <a:rPr lang="en-US" sz="1400" dirty="0" smtClean="0">
                <a:latin typeface="Arial" pitchFamily="34" charset="0"/>
                <a:cs typeface="Arial" pitchFamily="34" charset="0"/>
              </a:rPr>
              <a:t>a</a:t>
            </a:r>
            <a:r>
              <a:rPr lang="ru-RU" sz="1400" dirty="0">
                <a:latin typeface="Arial" pitchFamily="34" charset="0"/>
                <a:cs typeface="Arial" pitchFamily="34" charset="0"/>
              </a:rPr>
              <a:t> </a:t>
            </a:r>
            <a:r>
              <a:rPr lang="ru-RU" sz="1400" dirty="0" smtClean="0">
                <a:latin typeface="Arial" pitchFamily="34" charset="0"/>
                <a:cs typeface="Arial" pitchFamily="34" charset="0"/>
              </a:rPr>
              <a:t>владельца спец. счета</a:t>
            </a:r>
          </a:p>
          <a:p>
            <a:pPr marL="173038" indent="-173038">
              <a:spcBef>
                <a:spcPts val="0"/>
              </a:spcBef>
              <a:spcAft>
                <a:spcPts val="600"/>
              </a:spcAft>
              <a:buFont typeface="Wingdings" panose="05000000000000000000" pitchFamily="2" charset="2"/>
              <a:buChar char="§"/>
            </a:pPr>
            <a:r>
              <a:rPr lang="ru-RU" sz="1400" dirty="0" smtClean="0">
                <a:latin typeface="Arial" pitchFamily="34" charset="0"/>
                <a:cs typeface="Arial" pitchFamily="34" charset="0"/>
              </a:rPr>
              <a:t>Прекращения деятельности ТСЖ/ЖК/ЖСК/УК-владельца спец. счета по управлению МКД</a:t>
            </a:r>
            <a:endParaRPr lang="en-US" sz="1400" dirty="0" smtClean="0">
              <a:latin typeface="Arial" pitchFamily="34" charset="0"/>
              <a:cs typeface="Arial" pitchFamily="34" charset="0"/>
            </a:endParaRPr>
          </a:p>
        </p:txBody>
      </p:sp>
      <p:cxnSp>
        <p:nvCxnSpPr>
          <p:cNvPr id="89" name="Straight Connector 88"/>
          <p:cNvCxnSpPr/>
          <p:nvPr/>
        </p:nvCxnSpPr>
        <p:spPr bwMode="auto">
          <a:xfrm>
            <a:off x="2168649" y="3808639"/>
            <a:ext cx="0" cy="178333"/>
          </a:xfrm>
          <a:prstGeom prst="line">
            <a:avLst/>
          </a:prstGeom>
          <a:no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1974101" y="4568471"/>
            <a:ext cx="0" cy="994129"/>
          </a:xfrm>
          <a:prstGeom prst="line">
            <a:avLst/>
          </a:prstGeom>
          <a:no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1795475" y="5065535"/>
            <a:ext cx="178626" cy="0"/>
          </a:xfrm>
          <a:prstGeom prst="line">
            <a:avLst/>
          </a:prstGeom>
          <a:no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1795475" y="3981892"/>
            <a:ext cx="376005" cy="0"/>
          </a:xfrm>
          <a:prstGeom prst="line">
            <a:avLst/>
          </a:prstGeom>
          <a:no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1800746" y="3981892"/>
            <a:ext cx="0" cy="1085689"/>
          </a:xfrm>
          <a:prstGeom prst="line">
            <a:avLst/>
          </a:prstGeom>
          <a:noFill/>
          <a:ln w="9525" cap="flat" cmpd="sng" algn="ctr">
            <a:solidFill>
              <a:schemeClr val="tx1"/>
            </a:solidFill>
            <a:prstDash val="solid"/>
            <a:round/>
            <a:headEnd type="none" w="med" len="med"/>
            <a:tailEnd type="none" w="med" len="med"/>
          </a:ln>
          <a:effectLst/>
        </p:spPr>
      </p:cxnSp>
      <p:sp>
        <p:nvSpPr>
          <p:cNvPr id="100" name="TextBox 99"/>
          <p:cNvSpPr txBox="1"/>
          <p:nvPr/>
        </p:nvSpPr>
        <p:spPr>
          <a:xfrm>
            <a:off x="164554" y="2649856"/>
            <a:ext cx="1772161" cy="738664"/>
          </a:xfrm>
          <a:prstGeom prst="rect">
            <a:avLst/>
          </a:prstGeom>
          <a:noFill/>
        </p:spPr>
        <p:txBody>
          <a:bodyPr wrap="square" rtlCol="0">
            <a:spAutoFit/>
          </a:bodyPr>
          <a:lstStyle/>
          <a:p>
            <a:pPr algn="r">
              <a:spcBef>
                <a:spcPts val="0"/>
              </a:spcBef>
              <a:buNone/>
            </a:pPr>
            <a:r>
              <a:rPr lang="ru-RU" sz="1400" dirty="0" smtClean="0">
                <a:latin typeface="Arial" pitchFamily="34" charset="0"/>
                <a:cs typeface="Arial" pitchFamily="34" charset="0"/>
              </a:rPr>
              <a:t>Дата прекращения деятельности по управлению МКД**</a:t>
            </a:r>
            <a:endParaRPr lang="en-US" sz="1400" dirty="0" smtClean="0">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397446647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COLORS" val="0"/>
  <p:tag name="MULTIRESPDIVISOR"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722948"/>
  <p:tag name="USESCHEMECOLORS" val="Tru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2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1"/>
  <p:tag name="ZEROBASED" val="False"/>
  <p:tag name="PRRESPONSE1" val="10"/>
  <p:tag name="SHOWFLASHWARNING" val="True"/>
  <p:tag name="COUNTDOWNSTYLE" val="3"/>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00"/>
  <p:tag name="USESECONDARYMONITOR" val="True"/>
  <p:tag name="PARTICIPANTSINLEADERBOARD" val="5"/>
  <p:tag name="INCLUDENONRESPONDERS" val="False"/>
  <p:tag name="SAVECSVWITHSESSION" val="True"/>
  <p:tag name="DISPLAYNAME" val="True"/>
  <p:tag name="PRRESPONSE7" val="4"/>
  <p:tag name="GRIDFONTSIZE" val="12"/>
  <p:tag name="STDCHART" val="1"/>
  <p:tag name="RESPTABLESTYLE" val="-1"/>
  <p:tag name="CUSTOMCELLBACKCOLOR1" val="-657956"/>
  <p:tag name="PRRESPONSE4" val="7"/>
  <p:tag name="ADVANCEDSETTINGSVIEW" val="False"/>
  <p:tag name="DELIMITERS" val="3.1"/>
  <p:tag name="TPFULLVERSION" val="4.3.2.1178"/>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1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20.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24323</TotalTime>
  <Words>1627</Words>
  <Application>Microsoft Office PowerPoint</Application>
  <PresentationFormat>On-screen Show (4:3)</PresentationFormat>
  <Paragraphs>195</Paragraphs>
  <Slides>22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Segoe UI Symbol</vt:lpstr>
      <vt:lpstr>Times New Roman</vt:lpstr>
      <vt:lpstr>Trebuchet MS</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CVI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Gralla</dc:creator>
  <cp:lastModifiedBy>Eduard Yakubov</cp:lastModifiedBy>
  <cp:revision>1533</cp:revision>
  <cp:lastPrinted>2015-10-16T11:27:27Z</cp:lastPrinted>
  <dcterms:created xsi:type="dcterms:W3CDTF">2007-03-26T18:34:25Z</dcterms:created>
  <dcterms:modified xsi:type="dcterms:W3CDTF">2015-10-16T11:32:54Z</dcterms:modified>
</cp:coreProperties>
</file>